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sldIdLst>
    <p:sldId id="256" r:id="rId2"/>
    <p:sldId id="257" r:id="rId3"/>
    <p:sldId id="258" r:id="rId4"/>
    <p:sldId id="259" r:id="rId5"/>
    <p:sldId id="261" r:id="rId6"/>
    <p:sldId id="260" r:id="rId7"/>
    <p:sldId id="262" r:id="rId8"/>
    <p:sldId id="263" r:id="rId9"/>
    <p:sldId id="267"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FABD2-6AD4-41A1-92AB-15AC60E4794E}" v="16" dt="2024-04-26T09:09:16.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37425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397025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15750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1818287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87575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3744631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479722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3422452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401145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5F592-D0D8-498D-BE8D-2EE395C36828}"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419986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D5F592-D0D8-498D-BE8D-2EE395C36828}"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44028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D5F592-D0D8-498D-BE8D-2EE395C36828}" type="datetimeFigureOut">
              <a:rPr lang="en-IN" smtClean="0"/>
              <a:t>26-04-2024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360792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D5F592-D0D8-498D-BE8D-2EE395C36828}" type="datetimeFigureOut">
              <a:rPr lang="en-IN" smtClean="0"/>
              <a:t>26-04-2024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283710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5F592-D0D8-498D-BE8D-2EE395C36828}" type="datetimeFigureOut">
              <a:rPr lang="en-IN" smtClean="0"/>
              <a:t>26-04-2024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29432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D5F592-D0D8-498D-BE8D-2EE395C36828}"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955699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5F592-D0D8-498D-BE8D-2EE395C36828}"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47B1C-5503-4868-A021-3250C221FED2}" type="slidenum">
              <a:rPr lang="en-IN" smtClean="0"/>
              <a:t>‹#›</a:t>
            </a:fld>
            <a:endParaRPr lang="en-IN"/>
          </a:p>
        </p:txBody>
      </p:sp>
    </p:spTree>
    <p:extLst>
      <p:ext uri="{BB962C8B-B14F-4D97-AF65-F5344CB8AC3E}">
        <p14:creationId xmlns:p14="http://schemas.microsoft.com/office/powerpoint/2010/main" val="601223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2D5F592-D0D8-498D-BE8D-2EE395C36828}" type="datetimeFigureOut">
              <a:rPr lang="en-IN" smtClean="0"/>
              <a:t>26-04-2024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F347B1C-5503-4868-A021-3250C221FED2}" type="slidenum">
              <a:rPr lang="en-IN" smtClean="0"/>
              <a:t>‹#›</a:t>
            </a:fld>
            <a:endParaRPr lang="en-IN"/>
          </a:p>
        </p:txBody>
      </p:sp>
    </p:spTree>
    <p:extLst>
      <p:ext uri="{BB962C8B-B14F-4D97-AF65-F5344CB8AC3E}">
        <p14:creationId xmlns:p14="http://schemas.microsoft.com/office/powerpoint/2010/main" val="1519510347"/>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B8DA-E2F1-FF80-84DE-66FDBBE4AFB7}"/>
              </a:ext>
            </a:extLst>
          </p:cNvPr>
          <p:cNvSpPr>
            <a:spLocks noGrp="1"/>
          </p:cNvSpPr>
          <p:nvPr>
            <p:ph type="ctrTitle"/>
          </p:nvPr>
        </p:nvSpPr>
        <p:spPr/>
        <p:txBody>
          <a:bodyPr/>
          <a:lstStyle/>
          <a:p>
            <a:r>
              <a:rPr lang="en-IN" dirty="0"/>
              <a:t>Comprehensive Digital marketing for BOAT Lifestyle</a:t>
            </a:r>
          </a:p>
        </p:txBody>
      </p:sp>
      <p:sp>
        <p:nvSpPr>
          <p:cNvPr id="3" name="Subtitle 2">
            <a:extLst>
              <a:ext uri="{FF2B5EF4-FFF2-40B4-BE49-F238E27FC236}">
                <a16:creationId xmlns:a16="http://schemas.microsoft.com/office/drawing/2014/main" id="{1A6BEB6B-EC46-1B2C-2434-A912232B3B11}"/>
              </a:ext>
            </a:extLst>
          </p:cNvPr>
          <p:cNvSpPr>
            <a:spLocks noGrp="1"/>
          </p:cNvSpPr>
          <p:nvPr>
            <p:ph type="subTitle" idx="1"/>
          </p:nvPr>
        </p:nvSpPr>
        <p:spPr>
          <a:xfrm>
            <a:off x="1507067" y="4050833"/>
            <a:ext cx="7766936" cy="2340636"/>
          </a:xfrm>
        </p:spPr>
        <p:txBody>
          <a:bodyPr>
            <a:normAutofit fontScale="92500" lnSpcReduction="20000"/>
          </a:bodyPr>
          <a:lstStyle/>
          <a:p>
            <a:r>
              <a:rPr lang="en-IN" dirty="0"/>
              <a:t>Team DETAILS</a:t>
            </a:r>
          </a:p>
          <a:p>
            <a:r>
              <a:rPr lang="en-IN" dirty="0"/>
              <a:t>TEAM LEADER: SMARAK KUMAR NAYAK</a:t>
            </a:r>
          </a:p>
          <a:p>
            <a:r>
              <a:rPr lang="en-IN" dirty="0"/>
              <a:t>N HARIKRISHNA</a:t>
            </a:r>
          </a:p>
          <a:p>
            <a:r>
              <a:rPr lang="en-IN" dirty="0"/>
              <a:t>ABDUL KARIM</a:t>
            </a:r>
          </a:p>
          <a:p>
            <a:r>
              <a:rPr lang="en-IN" dirty="0"/>
              <a:t>KANCHU PARDHA SARADHI</a:t>
            </a:r>
          </a:p>
          <a:p>
            <a:r>
              <a:rPr lang="en-IN" dirty="0"/>
              <a:t>K BALA MURALI KRISHNA</a:t>
            </a:r>
          </a:p>
          <a:p>
            <a:r>
              <a:rPr lang="en-IN" dirty="0"/>
              <a:t>VUDA SAI TARUN</a:t>
            </a:r>
          </a:p>
        </p:txBody>
      </p:sp>
      <p:pic>
        <p:nvPicPr>
          <p:cNvPr id="4" name="Picture 3">
            <a:extLst>
              <a:ext uri="{FF2B5EF4-FFF2-40B4-BE49-F238E27FC236}">
                <a16:creationId xmlns:a16="http://schemas.microsoft.com/office/drawing/2014/main" id="{69170014-F7A6-2A60-AFE5-F118562F134A}"/>
              </a:ext>
            </a:extLst>
          </p:cNvPr>
          <p:cNvPicPr>
            <a:picLocks noChangeAspect="1"/>
          </p:cNvPicPr>
          <p:nvPr/>
        </p:nvPicPr>
        <p:blipFill>
          <a:blip r:embed="rId2"/>
          <a:stretch>
            <a:fillRect/>
          </a:stretch>
        </p:blipFill>
        <p:spPr>
          <a:xfrm>
            <a:off x="401217" y="3135086"/>
            <a:ext cx="4973216" cy="3256383"/>
          </a:xfrm>
          <a:prstGeom prst="rect">
            <a:avLst/>
          </a:prstGeom>
        </p:spPr>
      </p:pic>
    </p:spTree>
    <p:extLst>
      <p:ext uri="{BB962C8B-B14F-4D97-AF65-F5344CB8AC3E}">
        <p14:creationId xmlns:p14="http://schemas.microsoft.com/office/powerpoint/2010/main" val="28435536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5CE6-3580-E4A9-C590-91DCBC973E4A}"/>
              </a:ext>
            </a:extLst>
          </p:cNvPr>
          <p:cNvSpPr>
            <a:spLocks noGrp="1"/>
          </p:cNvSpPr>
          <p:nvPr>
            <p:ph type="title"/>
          </p:nvPr>
        </p:nvSpPr>
        <p:spPr/>
        <p:txBody>
          <a:bodyPr/>
          <a:lstStyle/>
          <a:p>
            <a:r>
              <a:rPr lang="en-IN" dirty="0"/>
              <a:t>BRAND STUDY</a:t>
            </a:r>
          </a:p>
        </p:txBody>
      </p:sp>
      <p:sp>
        <p:nvSpPr>
          <p:cNvPr id="3" name="Content Placeholder 2">
            <a:extLst>
              <a:ext uri="{FF2B5EF4-FFF2-40B4-BE49-F238E27FC236}">
                <a16:creationId xmlns:a16="http://schemas.microsoft.com/office/drawing/2014/main" id="{6EF91470-7A97-B965-0ECB-5D02E943A846}"/>
              </a:ext>
            </a:extLst>
          </p:cNvPr>
          <p:cNvSpPr>
            <a:spLocks noGrp="1"/>
          </p:cNvSpPr>
          <p:nvPr>
            <p:ph idx="1"/>
          </p:nvPr>
        </p:nvSpPr>
        <p:spPr/>
        <p:txBody>
          <a:bodyPr>
            <a:normAutofit lnSpcReduction="10000"/>
          </a:bodyPr>
          <a:lstStyle/>
          <a:p>
            <a:r>
              <a:rPr lang="en-US" dirty="0"/>
              <a:t> </a:t>
            </a:r>
            <a:r>
              <a:rPr lang="en-US" dirty="0" err="1"/>
              <a:t>boAt</a:t>
            </a:r>
            <a:r>
              <a:rPr lang="en-US" dirty="0"/>
              <a:t> was focused on marketing through digital marketing and social media. It took up many social media influencers to promote the products as well as their brand. Apart from that various celebrities like Cricketers Rishab Pant, Shikhar Dhawan, , Shreyas Iyer were a part of a group of celebrities who endorsed </a:t>
            </a:r>
            <a:r>
              <a:rPr lang="en-US" dirty="0" err="1"/>
              <a:t>boAt</a:t>
            </a:r>
            <a:r>
              <a:rPr lang="en-US" dirty="0"/>
              <a:t>.</a:t>
            </a:r>
          </a:p>
          <a:p>
            <a:r>
              <a:rPr lang="en-US" dirty="0"/>
              <a:t>Boat uses influencers wisely by partnering with relevant influencers who have a genuine connection with the brand's identity.</a:t>
            </a:r>
          </a:p>
          <a:p>
            <a:endParaRPr lang="en-US" dirty="0"/>
          </a:p>
          <a:p>
            <a:r>
              <a:rPr lang="en-US" dirty="0"/>
              <a:t>One of the critical things that </a:t>
            </a:r>
            <a:r>
              <a:rPr lang="en-US" dirty="0" err="1"/>
              <a:t>boAt</a:t>
            </a:r>
            <a:r>
              <a:rPr lang="en-US" dirty="0"/>
              <a:t> does well is to establish a personal connection with its audience. This is evident in their social media presence, which is very engaging and relatable. They use a mix of humor and SERIOUS business advice to connect with their followers, which has helped them build a strong bond with their target market.</a:t>
            </a:r>
            <a:endParaRPr lang="en-IN" dirty="0"/>
          </a:p>
        </p:txBody>
      </p:sp>
    </p:spTree>
    <p:extLst>
      <p:ext uri="{BB962C8B-B14F-4D97-AF65-F5344CB8AC3E}">
        <p14:creationId xmlns:p14="http://schemas.microsoft.com/office/powerpoint/2010/main" val="126982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9175-E32E-D9F4-2BE9-30F0CA3658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CFDC09-CFCA-52E6-4DCC-0CBC18856B8C}"/>
              </a:ext>
            </a:extLst>
          </p:cNvPr>
          <p:cNvSpPr>
            <a:spLocks noGrp="1"/>
          </p:cNvSpPr>
          <p:nvPr>
            <p:ph idx="1"/>
          </p:nvPr>
        </p:nvSpPr>
        <p:spPr/>
        <p:txBody>
          <a:bodyPr/>
          <a:lstStyle/>
          <a:p>
            <a:r>
              <a:rPr lang="en-US" dirty="0"/>
              <a:t>Price and Quality of the Products :</a:t>
            </a:r>
          </a:p>
          <a:p>
            <a:r>
              <a:rPr lang="en-US" dirty="0"/>
              <a:t>The best factor and one of the reasons that the brand </a:t>
            </a:r>
            <a:r>
              <a:rPr lang="en-US" dirty="0" err="1"/>
              <a:t>boAt</a:t>
            </a:r>
            <a:r>
              <a:rPr lang="en-US" dirty="0"/>
              <a:t> became such a success was its pricing strategy. Neither it is extremely overpriced nor it is unimaginably cheap, it is just in between. The target audience of </a:t>
            </a:r>
            <a:r>
              <a:rPr lang="en-US" dirty="0" err="1"/>
              <a:t>boAt</a:t>
            </a:r>
            <a:r>
              <a:rPr lang="en-US" dirty="0"/>
              <a:t> is mainly youth so they find it perfect to invest in.</a:t>
            </a:r>
          </a:p>
          <a:p>
            <a:endParaRPr lang="en-US" dirty="0"/>
          </a:p>
          <a:p>
            <a:r>
              <a:rPr lang="en-US" dirty="0"/>
              <a:t>Apart from that, even being affordable, </a:t>
            </a:r>
            <a:r>
              <a:rPr lang="en-US" dirty="0" err="1"/>
              <a:t>boAt</a:t>
            </a:r>
            <a:r>
              <a:rPr lang="en-US" dirty="0"/>
              <a:t> has taken special care of the quality of its products; it hasn’t compromised with it even a bit. The current revenue of </a:t>
            </a:r>
            <a:r>
              <a:rPr lang="en-US" dirty="0" err="1"/>
              <a:t>boAt</a:t>
            </a:r>
            <a:r>
              <a:rPr lang="en-US" dirty="0"/>
              <a:t> as per the 2022 financial year is Rs 2,873 cr.</a:t>
            </a:r>
            <a:endParaRPr lang="en-IN" dirty="0"/>
          </a:p>
        </p:txBody>
      </p:sp>
    </p:spTree>
    <p:extLst>
      <p:ext uri="{BB962C8B-B14F-4D97-AF65-F5344CB8AC3E}">
        <p14:creationId xmlns:p14="http://schemas.microsoft.com/office/powerpoint/2010/main" val="13678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21AB-0AD5-9BFB-DA03-A238BAD7A97D}"/>
              </a:ext>
            </a:extLst>
          </p:cNvPr>
          <p:cNvSpPr>
            <a:spLocks noGrp="1"/>
          </p:cNvSpPr>
          <p:nvPr>
            <p:ph type="title"/>
          </p:nvPr>
        </p:nvSpPr>
        <p:spPr/>
        <p:txBody>
          <a:bodyPr/>
          <a:lstStyle/>
          <a:p>
            <a:r>
              <a:rPr lang="en-IN" dirty="0"/>
              <a:t>The use of celebrities in promoting boat products in their ad posters.</a:t>
            </a:r>
          </a:p>
        </p:txBody>
      </p:sp>
      <p:pic>
        <p:nvPicPr>
          <p:cNvPr id="4" name="Content Placeholder 3">
            <a:extLst>
              <a:ext uri="{FF2B5EF4-FFF2-40B4-BE49-F238E27FC236}">
                <a16:creationId xmlns:a16="http://schemas.microsoft.com/office/drawing/2014/main" id="{70716DAC-4BC8-59D2-CF3D-76ABDE9A7C14}"/>
              </a:ext>
            </a:extLst>
          </p:cNvPr>
          <p:cNvPicPr>
            <a:picLocks noGrp="1" noChangeAspect="1"/>
          </p:cNvPicPr>
          <p:nvPr>
            <p:ph idx="1"/>
          </p:nvPr>
        </p:nvPicPr>
        <p:blipFill>
          <a:blip r:embed="rId2"/>
          <a:stretch>
            <a:fillRect/>
          </a:stretch>
        </p:blipFill>
        <p:spPr>
          <a:xfrm>
            <a:off x="928694" y="2132596"/>
            <a:ext cx="6900332" cy="3978955"/>
          </a:xfrm>
          <a:prstGeom prst="rect">
            <a:avLst/>
          </a:prstGeom>
        </p:spPr>
      </p:pic>
    </p:spTree>
    <p:extLst>
      <p:ext uri="{BB962C8B-B14F-4D97-AF65-F5344CB8AC3E}">
        <p14:creationId xmlns:p14="http://schemas.microsoft.com/office/powerpoint/2010/main" val="3694872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2DEF-9539-609B-E1FF-7143237FFBAD}"/>
              </a:ext>
            </a:extLst>
          </p:cNvPr>
          <p:cNvSpPr>
            <a:spLocks noGrp="1"/>
          </p:cNvSpPr>
          <p:nvPr>
            <p:ph type="title"/>
          </p:nvPr>
        </p:nvSpPr>
        <p:spPr/>
        <p:txBody>
          <a:bodyPr/>
          <a:lstStyle/>
          <a:p>
            <a:r>
              <a:rPr lang="en-IN" dirty="0"/>
              <a:t>Target Audience</a:t>
            </a:r>
          </a:p>
        </p:txBody>
      </p:sp>
      <p:sp>
        <p:nvSpPr>
          <p:cNvPr id="3" name="Content Placeholder 2">
            <a:extLst>
              <a:ext uri="{FF2B5EF4-FFF2-40B4-BE49-F238E27FC236}">
                <a16:creationId xmlns:a16="http://schemas.microsoft.com/office/drawing/2014/main" id="{41435D9F-885D-7FFD-EBE5-115CFDDC110A}"/>
              </a:ext>
            </a:extLst>
          </p:cNvPr>
          <p:cNvSpPr>
            <a:spLocks noGrp="1"/>
          </p:cNvSpPr>
          <p:nvPr>
            <p:ph idx="1"/>
          </p:nvPr>
        </p:nvSpPr>
        <p:spPr/>
        <p:txBody>
          <a:bodyPr/>
          <a:lstStyle/>
          <a:p>
            <a:r>
              <a:rPr lang="en-US" dirty="0"/>
              <a:t>From the beginning </a:t>
            </a:r>
            <a:r>
              <a:rPr lang="en-US" dirty="0" err="1"/>
              <a:t>boAt</a:t>
            </a:r>
            <a:r>
              <a:rPr lang="en-US" dirty="0"/>
              <a:t> was focused on the youth who are into fitness, they made all the products by keeping their target audience in mind. The demand for indestructible products has been increasing day by day, they understood it and started developing it. Plus with various advertisements, they tried to capture the attention of their target audience.</a:t>
            </a:r>
            <a:endParaRPr lang="en-IN" dirty="0"/>
          </a:p>
        </p:txBody>
      </p:sp>
      <p:pic>
        <p:nvPicPr>
          <p:cNvPr id="4" name="Picture 3">
            <a:extLst>
              <a:ext uri="{FF2B5EF4-FFF2-40B4-BE49-F238E27FC236}">
                <a16:creationId xmlns:a16="http://schemas.microsoft.com/office/drawing/2014/main" id="{AFAC32B4-4A18-9E47-98F4-039322262A10}"/>
              </a:ext>
            </a:extLst>
          </p:cNvPr>
          <p:cNvPicPr>
            <a:picLocks noChangeAspect="1"/>
          </p:cNvPicPr>
          <p:nvPr/>
        </p:nvPicPr>
        <p:blipFill>
          <a:blip r:embed="rId2"/>
          <a:stretch>
            <a:fillRect/>
          </a:stretch>
        </p:blipFill>
        <p:spPr>
          <a:xfrm>
            <a:off x="1156995" y="3686937"/>
            <a:ext cx="5822303" cy="3049765"/>
          </a:xfrm>
          <a:prstGeom prst="rect">
            <a:avLst/>
          </a:prstGeom>
        </p:spPr>
      </p:pic>
    </p:spTree>
    <p:extLst>
      <p:ext uri="{BB962C8B-B14F-4D97-AF65-F5344CB8AC3E}">
        <p14:creationId xmlns:p14="http://schemas.microsoft.com/office/powerpoint/2010/main" val="3341725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9922-9182-65A0-9F81-979D49AEDD17}"/>
              </a:ext>
            </a:extLst>
          </p:cNvPr>
          <p:cNvSpPr>
            <a:spLocks noGrp="1"/>
          </p:cNvSpPr>
          <p:nvPr>
            <p:ph type="title"/>
          </p:nvPr>
        </p:nvSpPr>
        <p:spPr/>
        <p:txBody>
          <a:bodyPr/>
          <a:lstStyle/>
          <a:p>
            <a:r>
              <a:rPr lang="en-IN" dirty="0"/>
              <a:t>Competitor Analysis of </a:t>
            </a:r>
            <a:r>
              <a:rPr lang="en-IN" dirty="0" err="1"/>
              <a:t>bOAt</a:t>
            </a:r>
            <a:endParaRPr lang="en-IN" dirty="0"/>
          </a:p>
        </p:txBody>
      </p:sp>
      <p:sp>
        <p:nvSpPr>
          <p:cNvPr id="3" name="Content Placeholder 2">
            <a:extLst>
              <a:ext uri="{FF2B5EF4-FFF2-40B4-BE49-F238E27FC236}">
                <a16:creationId xmlns:a16="http://schemas.microsoft.com/office/drawing/2014/main" id="{1834457D-0C8A-E026-2BE7-D51C49FAFF27}"/>
              </a:ext>
            </a:extLst>
          </p:cNvPr>
          <p:cNvSpPr>
            <a:spLocks noGrp="1"/>
          </p:cNvSpPr>
          <p:nvPr>
            <p:ph idx="1"/>
          </p:nvPr>
        </p:nvSpPr>
        <p:spPr>
          <a:xfrm>
            <a:off x="677334" y="2160589"/>
            <a:ext cx="8596668" cy="5089297"/>
          </a:xfrm>
        </p:spPr>
        <p:txBody>
          <a:bodyPr/>
          <a:lstStyle/>
          <a:p>
            <a:r>
              <a:rPr lang="en-IN" dirty="0" err="1"/>
              <a:t>bOAt</a:t>
            </a:r>
            <a:r>
              <a:rPr lang="en-IN" dirty="0"/>
              <a:t> is an INDIAN brand, that manufactures and sells tech related gadgets like smart watches, wireless earphones , earbuds, speakers, headsets etc of great quality ,with an affordable pricing.</a:t>
            </a:r>
          </a:p>
          <a:p>
            <a:r>
              <a:rPr lang="en-IN" dirty="0"/>
              <a:t>Through research we have concluded that boat rises above its competitors because of the combination of great quality with affordability.</a:t>
            </a:r>
          </a:p>
          <a:p>
            <a:r>
              <a:rPr lang="en-IN" dirty="0"/>
              <a:t>There are many competing brands in INDIA that compete with boat and they are mentioned  below. </a:t>
            </a:r>
          </a:p>
        </p:txBody>
      </p:sp>
      <p:pic>
        <p:nvPicPr>
          <p:cNvPr id="4" name="Picture 3">
            <a:extLst>
              <a:ext uri="{FF2B5EF4-FFF2-40B4-BE49-F238E27FC236}">
                <a16:creationId xmlns:a16="http://schemas.microsoft.com/office/drawing/2014/main" id="{42C2D751-F2AD-20AB-FDC3-81C1CFD06E67}"/>
              </a:ext>
            </a:extLst>
          </p:cNvPr>
          <p:cNvPicPr>
            <a:picLocks noChangeAspect="1"/>
          </p:cNvPicPr>
          <p:nvPr/>
        </p:nvPicPr>
        <p:blipFill>
          <a:blip r:embed="rId2"/>
          <a:stretch>
            <a:fillRect/>
          </a:stretch>
        </p:blipFill>
        <p:spPr>
          <a:xfrm>
            <a:off x="748901" y="4475601"/>
            <a:ext cx="1593083" cy="1320800"/>
          </a:xfrm>
          <a:prstGeom prst="rect">
            <a:avLst/>
          </a:prstGeom>
        </p:spPr>
      </p:pic>
      <p:pic>
        <p:nvPicPr>
          <p:cNvPr id="5" name="Picture 4">
            <a:extLst>
              <a:ext uri="{FF2B5EF4-FFF2-40B4-BE49-F238E27FC236}">
                <a16:creationId xmlns:a16="http://schemas.microsoft.com/office/drawing/2014/main" id="{E0B74C4A-11D8-36D6-C6DB-3F4FB3B74044}"/>
              </a:ext>
            </a:extLst>
          </p:cNvPr>
          <p:cNvPicPr>
            <a:picLocks noChangeAspect="1"/>
          </p:cNvPicPr>
          <p:nvPr/>
        </p:nvPicPr>
        <p:blipFill>
          <a:blip r:embed="rId3"/>
          <a:stretch>
            <a:fillRect/>
          </a:stretch>
        </p:blipFill>
        <p:spPr>
          <a:xfrm>
            <a:off x="2520433" y="4475601"/>
            <a:ext cx="1836964" cy="1320800"/>
          </a:xfrm>
          <a:prstGeom prst="rect">
            <a:avLst/>
          </a:prstGeom>
        </p:spPr>
      </p:pic>
      <p:pic>
        <p:nvPicPr>
          <p:cNvPr id="6" name="Picture 5">
            <a:extLst>
              <a:ext uri="{FF2B5EF4-FFF2-40B4-BE49-F238E27FC236}">
                <a16:creationId xmlns:a16="http://schemas.microsoft.com/office/drawing/2014/main" id="{FAB3389E-4F36-4A8B-7E32-80601F5F43D9}"/>
              </a:ext>
            </a:extLst>
          </p:cNvPr>
          <p:cNvPicPr>
            <a:picLocks noChangeAspect="1"/>
          </p:cNvPicPr>
          <p:nvPr/>
        </p:nvPicPr>
        <p:blipFill>
          <a:blip r:embed="rId4"/>
          <a:stretch>
            <a:fillRect/>
          </a:stretch>
        </p:blipFill>
        <p:spPr>
          <a:xfrm>
            <a:off x="4535846" y="4475601"/>
            <a:ext cx="1986880" cy="1320800"/>
          </a:xfrm>
          <a:prstGeom prst="rect">
            <a:avLst/>
          </a:prstGeom>
        </p:spPr>
      </p:pic>
      <p:pic>
        <p:nvPicPr>
          <p:cNvPr id="7" name="Picture 6">
            <a:extLst>
              <a:ext uri="{FF2B5EF4-FFF2-40B4-BE49-F238E27FC236}">
                <a16:creationId xmlns:a16="http://schemas.microsoft.com/office/drawing/2014/main" id="{EAA86197-7EFF-A214-71FF-35FCA80F55EA}"/>
              </a:ext>
            </a:extLst>
          </p:cNvPr>
          <p:cNvPicPr>
            <a:picLocks noChangeAspect="1"/>
          </p:cNvPicPr>
          <p:nvPr/>
        </p:nvPicPr>
        <p:blipFill>
          <a:blip r:embed="rId5"/>
          <a:stretch>
            <a:fillRect/>
          </a:stretch>
        </p:blipFill>
        <p:spPr>
          <a:xfrm>
            <a:off x="6916703" y="4475602"/>
            <a:ext cx="1919387" cy="1320800"/>
          </a:xfrm>
          <a:prstGeom prst="rect">
            <a:avLst/>
          </a:prstGeom>
        </p:spPr>
      </p:pic>
    </p:spTree>
    <p:extLst>
      <p:ext uri="{BB962C8B-B14F-4D97-AF65-F5344CB8AC3E}">
        <p14:creationId xmlns:p14="http://schemas.microsoft.com/office/powerpoint/2010/main" val="189943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10C-DFFD-19AC-6EF3-C19C2E86A298}"/>
              </a:ext>
            </a:extLst>
          </p:cNvPr>
          <p:cNvSpPr>
            <a:spLocks noGrp="1"/>
          </p:cNvSpPr>
          <p:nvPr>
            <p:ph type="title"/>
          </p:nvPr>
        </p:nvSpPr>
        <p:spPr/>
        <p:txBody>
          <a:bodyPr/>
          <a:lstStyle/>
          <a:p>
            <a:r>
              <a:rPr lang="en-IN" dirty="0"/>
              <a:t>COMPETITORS OF BOAT</a:t>
            </a:r>
          </a:p>
        </p:txBody>
      </p:sp>
      <p:sp>
        <p:nvSpPr>
          <p:cNvPr id="3" name="Content Placeholder 2">
            <a:extLst>
              <a:ext uri="{FF2B5EF4-FFF2-40B4-BE49-F238E27FC236}">
                <a16:creationId xmlns:a16="http://schemas.microsoft.com/office/drawing/2014/main" id="{0045E52A-8C51-E22F-4ADD-ACE406F6906D}"/>
              </a:ext>
            </a:extLst>
          </p:cNvPr>
          <p:cNvSpPr>
            <a:spLocks noGrp="1"/>
          </p:cNvSpPr>
          <p:nvPr>
            <p:ph idx="1"/>
          </p:nvPr>
        </p:nvSpPr>
        <p:spPr/>
        <p:txBody>
          <a:bodyPr/>
          <a:lstStyle/>
          <a:p>
            <a:r>
              <a:rPr lang="en-IN" dirty="0"/>
              <a:t>Various brands compete with boat and those are listed below.</a:t>
            </a:r>
          </a:p>
          <a:p>
            <a:r>
              <a:rPr lang="en-IN" dirty="0"/>
              <a:t>1. NOISE</a:t>
            </a:r>
          </a:p>
          <a:p>
            <a:r>
              <a:rPr lang="en-IN" dirty="0"/>
              <a:t>2.MIVI</a:t>
            </a:r>
          </a:p>
          <a:p>
            <a:r>
              <a:rPr lang="en-IN" dirty="0"/>
              <a:t>3.BOULT AUDIO</a:t>
            </a:r>
          </a:p>
          <a:p>
            <a:r>
              <a:rPr lang="en-IN" dirty="0"/>
              <a:t>4.FIRE BOLT</a:t>
            </a:r>
          </a:p>
          <a:p>
            <a:r>
              <a:rPr lang="en-IN" dirty="0"/>
              <a:t>5.LEAF</a:t>
            </a:r>
          </a:p>
          <a:p>
            <a:r>
              <a:rPr lang="en-IN" dirty="0"/>
              <a:t>6.SKULLCANDY</a:t>
            </a:r>
          </a:p>
          <a:p>
            <a:r>
              <a:rPr lang="en-IN" dirty="0"/>
              <a:t>7.ZEBRONICS</a:t>
            </a:r>
          </a:p>
        </p:txBody>
      </p:sp>
    </p:spTree>
    <p:extLst>
      <p:ext uri="{BB962C8B-B14F-4D97-AF65-F5344CB8AC3E}">
        <p14:creationId xmlns:p14="http://schemas.microsoft.com/office/powerpoint/2010/main" val="1496912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67656-3849-B872-D5EB-1E2C4D4120F1}"/>
              </a:ext>
            </a:extLst>
          </p:cNvPr>
          <p:cNvSpPr>
            <a:spLocks noGrp="1"/>
          </p:cNvSpPr>
          <p:nvPr>
            <p:ph type="title"/>
          </p:nvPr>
        </p:nvSpPr>
        <p:spPr/>
        <p:txBody>
          <a:bodyPr/>
          <a:lstStyle/>
          <a:p>
            <a:r>
              <a:rPr lang="en-IN" dirty="0"/>
              <a:t>BUYERS PERSONA</a:t>
            </a:r>
          </a:p>
        </p:txBody>
      </p:sp>
      <p:sp>
        <p:nvSpPr>
          <p:cNvPr id="3" name="Content Placeholder 2">
            <a:extLst>
              <a:ext uri="{FF2B5EF4-FFF2-40B4-BE49-F238E27FC236}">
                <a16:creationId xmlns:a16="http://schemas.microsoft.com/office/drawing/2014/main" id="{E80FAF11-238D-2E9D-3F0A-964BE87E9D64}"/>
              </a:ext>
            </a:extLst>
          </p:cNvPr>
          <p:cNvSpPr>
            <a:spLocks noGrp="1"/>
          </p:cNvSpPr>
          <p:nvPr>
            <p:ph idx="1"/>
          </p:nvPr>
        </p:nvSpPr>
        <p:spPr/>
        <p:txBody>
          <a:bodyPr/>
          <a:lstStyle/>
          <a:p>
            <a:r>
              <a:rPr lang="en-IN" dirty="0"/>
              <a:t>Buyers /customers look for the following common features while going for products sold by Brands like Boat.</a:t>
            </a:r>
          </a:p>
          <a:p>
            <a:r>
              <a:rPr lang="en-IN" dirty="0"/>
              <a:t>1. Affordability</a:t>
            </a:r>
          </a:p>
          <a:p>
            <a:r>
              <a:rPr lang="en-IN" dirty="0"/>
              <a:t>2.Good battery backup</a:t>
            </a:r>
          </a:p>
          <a:p>
            <a:r>
              <a:rPr lang="en-IN" dirty="0"/>
              <a:t>3.Durable</a:t>
            </a:r>
          </a:p>
          <a:p>
            <a:r>
              <a:rPr lang="en-IN" dirty="0"/>
              <a:t>4.Quality</a:t>
            </a:r>
          </a:p>
          <a:p>
            <a:r>
              <a:rPr lang="en-IN" dirty="0"/>
              <a:t>5.Style</a:t>
            </a:r>
          </a:p>
          <a:p>
            <a:r>
              <a:rPr lang="en-IN" dirty="0"/>
              <a:t>6.Customer care support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210287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50AF-AB3A-EE54-5FD7-544D30A37BEA}"/>
              </a:ext>
            </a:extLst>
          </p:cNvPr>
          <p:cNvSpPr>
            <a:spLocks noGrp="1"/>
          </p:cNvSpPr>
          <p:nvPr>
            <p:ph type="title"/>
          </p:nvPr>
        </p:nvSpPr>
        <p:spPr/>
        <p:txBody>
          <a:bodyPr/>
          <a:lstStyle/>
          <a:p>
            <a:r>
              <a:rPr lang="en-IN" dirty="0"/>
              <a:t>VARIETY OF PRODUCTS SOLD BY BOAT</a:t>
            </a:r>
          </a:p>
        </p:txBody>
      </p:sp>
      <p:pic>
        <p:nvPicPr>
          <p:cNvPr id="4" name="Content Placeholder 3">
            <a:extLst>
              <a:ext uri="{FF2B5EF4-FFF2-40B4-BE49-F238E27FC236}">
                <a16:creationId xmlns:a16="http://schemas.microsoft.com/office/drawing/2014/main" id="{3E684BAA-C07F-6E0C-02E1-7BEF64551653}"/>
              </a:ext>
            </a:extLst>
          </p:cNvPr>
          <p:cNvPicPr>
            <a:picLocks noGrp="1" noChangeAspect="1"/>
          </p:cNvPicPr>
          <p:nvPr>
            <p:ph idx="1"/>
          </p:nvPr>
        </p:nvPicPr>
        <p:blipFill>
          <a:blip r:embed="rId2"/>
          <a:stretch>
            <a:fillRect/>
          </a:stretch>
        </p:blipFill>
        <p:spPr>
          <a:xfrm>
            <a:off x="124140" y="1488786"/>
            <a:ext cx="2581738" cy="2299444"/>
          </a:xfrm>
          <a:prstGeom prst="rect">
            <a:avLst/>
          </a:prstGeom>
        </p:spPr>
      </p:pic>
      <p:pic>
        <p:nvPicPr>
          <p:cNvPr id="6" name="Picture 5">
            <a:extLst>
              <a:ext uri="{FF2B5EF4-FFF2-40B4-BE49-F238E27FC236}">
                <a16:creationId xmlns:a16="http://schemas.microsoft.com/office/drawing/2014/main" id="{E58F9E71-4127-E836-AB2F-16DF5000E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998" y="1270001"/>
            <a:ext cx="4267395" cy="3218024"/>
          </a:xfrm>
          <a:prstGeom prst="rect">
            <a:avLst/>
          </a:prstGeom>
        </p:spPr>
      </p:pic>
      <p:pic>
        <p:nvPicPr>
          <p:cNvPr id="7" name="Picture 6">
            <a:extLst>
              <a:ext uri="{FF2B5EF4-FFF2-40B4-BE49-F238E27FC236}">
                <a16:creationId xmlns:a16="http://schemas.microsoft.com/office/drawing/2014/main" id="{1180B69D-7E24-1287-F8EC-658DE29AC21F}"/>
              </a:ext>
            </a:extLst>
          </p:cNvPr>
          <p:cNvPicPr>
            <a:picLocks noChangeAspect="1"/>
          </p:cNvPicPr>
          <p:nvPr/>
        </p:nvPicPr>
        <p:blipFill>
          <a:blip r:embed="rId4"/>
          <a:stretch>
            <a:fillRect/>
          </a:stretch>
        </p:blipFill>
        <p:spPr>
          <a:xfrm>
            <a:off x="7483151" y="1270000"/>
            <a:ext cx="2911345" cy="2518230"/>
          </a:xfrm>
          <a:prstGeom prst="rect">
            <a:avLst/>
          </a:prstGeom>
        </p:spPr>
      </p:pic>
      <p:pic>
        <p:nvPicPr>
          <p:cNvPr id="8" name="Picture 7">
            <a:extLst>
              <a:ext uri="{FF2B5EF4-FFF2-40B4-BE49-F238E27FC236}">
                <a16:creationId xmlns:a16="http://schemas.microsoft.com/office/drawing/2014/main" id="{1872EBA1-5FA8-66BF-4DF6-69F80A345611}"/>
              </a:ext>
            </a:extLst>
          </p:cNvPr>
          <p:cNvPicPr>
            <a:picLocks noChangeAspect="1"/>
          </p:cNvPicPr>
          <p:nvPr/>
        </p:nvPicPr>
        <p:blipFill>
          <a:blip r:embed="rId5"/>
          <a:stretch>
            <a:fillRect/>
          </a:stretch>
        </p:blipFill>
        <p:spPr>
          <a:xfrm>
            <a:off x="124140" y="3829181"/>
            <a:ext cx="2696548" cy="2196839"/>
          </a:xfrm>
          <a:prstGeom prst="rect">
            <a:avLst/>
          </a:prstGeom>
        </p:spPr>
      </p:pic>
      <p:pic>
        <p:nvPicPr>
          <p:cNvPr id="9" name="Picture 8">
            <a:extLst>
              <a:ext uri="{FF2B5EF4-FFF2-40B4-BE49-F238E27FC236}">
                <a16:creationId xmlns:a16="http://schemas.microsoft.com/office/drawing/2014/main" id="{F3123D5B-341C-23B5-CCA7-DCE5E7F063AE}"/>
              </a:ext>
            </a:extLst>
          </p:cNvPr>
          <p:cNvPicPr>
            <a:picLocks noChangeAspect="1"/>
          </p:cNvPicPr>
          <p:nvPr/>
        </p:nvPicPr>
        <p:blipFill>
          <a:blip r:embed="rId6"/>
          <a:stretch>
            <a:fillRect/>
          </a:stretch>
        </p:blipFill>
        <p:spPr>
          <a:xfrm>
            <a:off x="2917998" y="4608157"/>
            <a:ext cx="4267395" cy="1717998"/>
          </a:xfrm>
          <a:prstGeom prst="rect">
            <a:avLst/>
          </a:prstGeom>
        </p:spPr>
      </p:pic>
      <p:pic>
        <p:nvPicPr>
          <p:cNvPr id="10" name="Picture 9">
            <a:extLst>
              <a:ext uri="{FF2B5EF4-FFF2-40B4-BE49-F238E27FC236}">
                <a16:creationId xmlns:a16="http://schemas.microsoft.com/office/drawing/2014/main" id="{FF60E66E-F08C-2262-F3F9-94138B70935B}"/>
              </a:ext>
            </a:extLst>
          </p:cNvPr>
          <p:cNvPicPr>
            <a:picLocks noChangeAspect="1"/>
          </p:cNvPicPr>
          <p:nvPr/>
        </p:nvPicPr>
        <p:blipFill>
          <a:blip r:embed="rId7"/>
          <a:stretch>
            <a:fillRect/>
          </a:stretch>
        </p:blipFill>
        <p:spPr>
          <a:xfrm>
            <a:off x="7397513" y="3912053"/>
            <a:ext cx="2696548" cy="2031093"/>
          </a:xfrm>
          <a:prstGeom prst="rect">
            <a:avLst/>
          </a:prstGeom>
        </p:spPr>
      </p:pic>
    </p:spTree>
    <p:extLst>
      <p:ext uri="{BB962C8B-B14F-4D97-AF65-F5344CB8AC3E}">
        <p14:creationId xmlns:p14="http://schemas.microsoft.com/office/powerpoint/2010/main" val="3784258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C03AC-7EA2-C43A-8C51-8FA64DD1FA0D}"/>
              </a:ext>
            </a:extLst>
          </p:cNvPr>
          <p:cNvSpPr>
            <a:spLocks noGrp="1"/>
          </p:cNvSpPr>
          <p:nvPr>
            <p:ph type="title"/>
          </p:nvPr>
        </p:nvSpPr>
        <p:spPr/>
        <p:txBody>
          <a:bodyPr/>
          <a:lstStyle/>
          <a:p>
            <a:r>
              <a:rPr lang="en-IN" dirty="0"/>
              <a:t> SEO</a:t>
            </a:r>
          </a:p>
        </p:txBody>
      </p:sp>
      <p:pic>
        <p:nvPicPr>
          <p:cNvPr id="8" name="Content Placeholder 7">
            <a:extLst>
              <a:ext uri="{FF2B5EF4-FFF2-40B4-BE49-F238E27FC236}">
                <a16:creationId xmlns:a16="http://schemas.microsoft.com/office/drawing/2014/main" id="{E1B2330C-153C-55D7-C423-CD2BF7DAAAA0}"/>
              </a:ext>
            </a:extLst>
          </p:cNvPr>
          <p:cNvPicPr>
            <a:picLocks noGrp="1" noChangeAspect="1"/>
          </p:cNvPicPr>
          <p:nvPr>
            <p:ph idx="1"/>
          </p:nvPr>
        </p:nvPicPr>
        <p:blipFill>
          <a:blip r:embed="rId2"/>
          <a:stretch>
            <a:fillRect/>
          </a:stretch>
        </p:blipFill>
        <p:spPr>
          <a:xfrm>
            <a:off x="541175" y="1270001"/>
            <a:ext cx="9134669" cy="5588000"/>
          </a:xfrm>
        </p:spPr>
      </p:pic>
    </p:spTree>
    <p:extLst>
      <p:ext uri="{BB962C8B-B14F-4D97-AF65-F5344CB8AC3E}">
        <p14:creationId xmlns:p14="http://schemas.microsoft.com/office/powerpoint/2010/main" val="18600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A45A-88FA-AFF5-F5B5-207CFCF708B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7FCB55D-8663-B1F3-36A1-F05954CD8EE9}"/>
              </a:ext>
            </a:extLst>
          </p:cNvPr>
          <p:cNvPicPr>
            <a:picLocks noGrp="1" noChangeAspect="1"/>
          </p:cNvPicPr>
          <p:nvPr>
            <p:ph idx="1"/>
          </p:nvPr>
        </p:nvPicPr>
        <p:blipFill>
          <a:blip r:embed="rId2"/>
          <a:stretch>
            <a:fillRect/>
          </a:stretch>
        </p:blipFill>
        <p:spPr>
          <a:xfrm>
            <a:off x="0" y="121298"/>
            <a:ext cx="9666513" cy="6736702"/>
          </a:xfrm>
        </p:spPr>
      </p:pic>
    </p:spTree>
    <p:extLst>
      <p:ext uri="{BB962C8B-B14F-4D97-AF65-F5344CB8AC3E}">
        <p14:creationId xmlns:p14="http://schemas.microsoft.com/office/powerpoint/2010/main" val="2902299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3CE3-C533-22D0-6B9F-A70DB8FDD5BF}"/>
              </a:ext>
            </a:extLst>
          </p:cNvPr>
          <p:cNvSpPr>
            <a:spLocks noGrp="1"/>
          </p:cNvSpPr>
          <p:nvPr>
            <p:ph type="title"/>
          </p:nvPr>
        </p:nvSpPr>
        <p:spPr/>
        <p:txBody>
          <a:bodyPr/>
          <a:lstStyle/>
          <a:p>
            <a:r>
              <a:rPr lang="en-IN" dirty="0"/>
              <a:t>Team Members Acknowledgement</a:t>
            </a:r>
          </a:p>
        </p:txBody>
      </p:sp>
      <p:sp>
        <p:nvSpPr>
          <p:cNvPr id="3" name="Content Placeholder 2">
            <a:extLst>
              <a:ext uri="{FF2B5EF4-FFF2-40B4-BE49-F238E27FC236}">
                <a16:creationId xmlns:a16="http://schemas.microsoft.com/office/drawing/2014/main" id="{602F8D33-2AB2-720B-FAC2-047E58F2EDA7}"/>
              </a:ext>
            </a:extLst>
          </p:cNvPr>
          <p:cNvSpPr>
            <a:spLocks noGrp="1"/>
          </p:cNvSpPr>
          <p:nvPr>
            <p:ph idx="1"/>
          </p:nvPr>
        </p:nvSpPr>
        <p:spPr/>
        <p:txBody>
          <a:bodyPr/>
          <a:lstStyle/>
          <a:p>
            <a:r>
              <a:rPr lang="en-IN" dirty="0"/>
              <a:t>I am Smarak Kumar Nayak, as a Team leader I have done the following work.</a:t>
            </a:r>
          </a:p>
          <a:p>
            <a:r>
              <a:rPr lang="en-IN" dirty="0"/>
              <a:t>1.Power point presentation</a:t>
            </a:r>
          </a:p>
          <a:p>
            <a:r>
              <a:rPr lang="en-IN" dirty="0"/>
              <a:t>2.Brand study</a:t>
            </a:r>
          </a:p>
          <a:p>
            <a:r>
              <a:rPr lang="en-IN" dirty="0"/>
              <a:t>3.Competetor Analysis</a:t>
            </a:r>
          </a:p>
          <a:p>
            <a:r>
              <a:rPr lang="en-IN" dirty="0"/>
              <a:t>4.Buyer’s persona</a:t>
            </a:r>
          </a:p>
        </p:txBody>
      </p:sp>
    </p:spTree>
    <p:extLst>
      <p:ext uri="{BB962C8B-B14F-4D97-AF65-F5344CB8AC3E}">
        <p14:creationId xmlns:p14="http://schemas.microsoft.com/office/powerpoint/2010/main" val="2279883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7E10-BF97-557F-250D-496B63215C5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C36A08F-B062-CE53-B4E0-B1191AA297B2}"/>
              </a:ext>
            </a:extLst>
          </p:cNvPr>
          <p:cNvPicPr>
            <a:picLocks noGrp="1" noChangeAspect="1"/>
          </p:cNvPicPr>
          <p:nvPr>
            <p:ph idx="1"/>
          </p:nvPr>
        </p:nvPicPr>
        <p:blipFill>
          <a:blip r:embed="rId2"/>
          <a:stretch>
            <a:fillRect/>
          </a:stretch>
        </p:blipFill>
        <p:spPr>
          <a:xfrm>
            <a:off x="102638" y="0"/>
            <a:ext cx="11412028" cy="6792686"/>
          </a:xfrm>
        </p:spPr>
      </p:pic>
    </p:spTree>
    <p:extLst>
      <p:ext uri="{BB962C8B-B14F-4D97-AF65-F5344CB8AC3E}">
        <p14:creationId xmlns:p14="http://schemas.microsoft.com/office/powerpoint/2010/main" val="209934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3A7E-BF32-C136-F2BE-1170CC88A7B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41FC30F-76A0-B66D-C393-7483AF2EEF94}"/>
              </a:ext>
            </a:extLst>
          </p:cNvPr>
          <p:cNvPicPr>
            <a:picLocks noGrp="1" noChangeAspect="1"/>
          </p:cNvPicPr>
          <p:nvPr>
            <p:ph idx="1"/>
          </p:nvPr>
        </p:nvPicPr>
        <p:blipFill>
          <a:blip r:embed="rId2"/>
          <a:stretch>
            <a:fillRect/>
          </a:stretch>
        </p:blipFill>
        <p:spPr>
          <a:xfrm>
            <a:off x="531845" y="139959"/>
            <a:ext cx="8596668" cy="6522097"/>
          </a:xfrm>
        </p:spPr>
      </p:pic>
    </p:spTree>
    <p:extLst>
      <p:ext uri="{BB962C8B-B14F-4D97-AF65-F5344CB8AC3E}">
        <p14:creationId xmlns:p14="http://schemas.microsoft.com/office/powerpoint/2010/main" val="2579499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EEC5-2CD0-84CC-AC10-81DFB659673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5872FB-C6DF-7E5F-310D-835F373366E1}"/>
              </a:ext>
            </a:extLst>
          </p:cNvPr>
          <p:cNvPicPr>
            <a:picLocks noGrp="1" noChangeAspect="1"/>
          </p:cNvPicPr>
          <p:nvPr>
            <p:ph idx="1"/>
          </p:nvPr>
        </p:nvPicPr>
        <p:blipFill>
          <a:blip r:embed="rId2"/>
          <a:stretch>
            <a:fillRect/>
          </a:stretch>
        </p:blipFill>
        <p:spPr>
          <a:xfrm>
            <a:off x="677333" y="0"/>
            <a:ext cx="9912911" cy="6858000"/>
          </a:xfrm>
        </p:spPr>
      </p:pic>
    </p:spTree>
    <p:extLst>
      <p:ext uri="{BB962C8B-B14F-4D97-AF65-F5344CB8AC3E}">
        <p14:creationId xmlns:p14="http://schemas.microsoft.com/office/powerpoint/2010/main" val="2870017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B855-3FD5-D715-4904-946A1A13861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D240E59-F6E9-8BAD-C75C-827C57741236}"/>
              </a:ext>
            </a:extLst>
          </p:cNvPr>
          <p:cNvPicPr>
            <a:picLocks noGrp="1" noChangeAspect="1"/>
          </p:cNvPicPr>
          <p:nvPr>
            <p:ph idx="1"/>
          </p:nvPr>
        </p:nvPicPr>
        <p:blipFill>
          <a:blip r:embed="rId2"/>
          <a:stretch>
            <a:fillRect/>
          </a:stretch>
        </p:blipFill>
        <p:spPr>
          <a:xfrm>
            <a:off x="102637" y="195944"/>
            <a:ext cx="10720873" cy="6746032"/>
          </a:xfrm>
        </p:spPr>
      </p:pic>
    </p:spTree>
    <p:extLst>
      <p:ext uri="{BB962C8B-B14F-4D97-AF65-F5344CB8AC3E}">
        <p14:creationId xmlns:p14="http://schemas.microsoft.com/office/powerpoint/2010/main" val="261454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11A2-F5B4-1E86-DCEE-F1A4CE47D1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F29EDD-944F-54FE-2B6D-B843FEEAE6E6}"/>
              </a:ext>
            </a:extLst>
          </p:cNvPr>
          <p:cNvPicPr>
            <a:picLocks noGrp="1" noChangeAspect="1"/>
          </p:cNvPicPr>
          <p:nvPr>
            <p:ph idx="1"/>
          </p:nvPr>
        </p:nvPicPr>
        <p:blipFill>
          <a:blip r:embed="rId2"/>
          <a:stretch>
            <a:fillRect/>
          </a:stretch>
        </p:blipFill>
        <p:spPr>
          <a:xfrm>
            <a:off x="677334" y="0"/>
            <a:ext cx="8681270" cy="6624735"/>
          </a:xfrm>
        </p:spPr>
      </p:pic>
    </p:spTree>
    <p:extLst>
      <p:ext uri="{BB962C8B-B14F-4D97-AF65-F5344CB8AC3E}">
        <p14:creationId xmlns:p14="http://schemas.microsoft.com/office/powerpoint/2010/main" val="4138251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4489-E513-847F-0E68-ADB3E2717F84}"/>
              </a:ext>
            </a:extLst>
          </p:cNvPr>
          <p:cNvSpPr>
            <a:spLocks noGrp="1"/>
          </p:cNvSpPr>
          <p:nvPr>
            <p:ph type="title"/>
          </p:nvPr>
        </p:nvSpPr>
        <p:spPr/>
        <p:txBody>
          <a:bodyPr/>
          <a:lstStyle/>
          <a:p>
            <a:r>
              <a:rPr lang="en-IN" dirty="0"/>
              <a:t>KEYWORDS RESEARCH</a:t>
            </a:r>
          </a:p>
        </p:txBody>
      </p:sp>
      <p:pic>
        <p:nvPicPr>
          <p:cNvPr id="5" name="Content Placeholder 4">
            <a:extLst>
              <a:ext uri="{FF2B5EF4-FFF2-40B4-BE49-F238E27FC236}">
                <a16:creationId xmlns:a16="http://schemas.microsoft.com/office/drawing/2014/main" id="{B60082BF-62CA-3CF5-8F02-56E13523D646}"/>
              </a:ext>
            </a:extLst>
          </p:cNvPr>
          <p:cNvPicPr>
            <a:picLocks noGrp="1" noChangeAspect="1"/>
          </p:cNvPicPr>
          <p:nvPr>
            <p:ph idx="1"/>
          </p:nvPr>
        </p:nvPicPr>
        <p:blipFill>
          <a:blip r:embed="rId2"/>
          <a:stretch>
            <a:fillRect/>
          </a:stretch>
        </p:blipFill>
        <p:spPr>
          <a:xfrm>
            <a:off x="214605" y="1270000"/>
            <a:ext cx="8975422" cy="8652588"/>
          </a:xfrm>
        </p:spPr>
      </p:pic>
    </p:spTree>
    <p:extLst>
      <p:ext uri="{BB962C8B-B14F-4D97-AF65-F5344CB8AC3E}">
        <p14:creationId xmlns:p14="http://schemas.microsoft.com/office/powerpoint/2010/main" val="420252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C32E-1676-F2DC-F99D-B9B888FB0D1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90F9808-2D22-6932-F088-FEBB317B010F}"/>
              </a:ext>
            </a:extLst>
          </p:cNvPr>
          <p:cNvPicPr>
            <a:picLocks noGrp="1" noChangeAspect="1"/>
          </p:cNvPicPr>
          <p:nvPr>
            <p:ph idx="1"/>
          </p:nvPr>
        </p:nvPicPr>
        <p:blipFill>
          <a:blip r:embed="rId2"/>
          <a:stretch>
            <a:fillRect/>
          </a:stretch>
        </p:blipFill>
        <p:spPr>
          <a:xfrm>
            <a:off x="261257" y="0"/>
            <a:ext cx="10310327" cy="6718041"/>
          </a:xfrm>
        </p:spPr>
      </p:pic>
    </p:spTree>
    <p:extLst>
      <p:ext uri="{BB962C8B-B14F-4D97-AF65-F5344CB8AC3E}">
        <p14:creationId xmlns:p14="http://schemas.microsoft.com/office/powerpoint/2010/main" val="2525547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23B0-B5E6-4220-7F07-28A45F613FC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A0EE068-7EC7-041C-2BDC-B33BEC47E6F8}"/>
              </a:ext>
            </a:extLst>
          </p:cNvPr>
          <p:cNvPicPr>
            <a:picLocks noGrp="1" noChangeAspect="1"/>
          </p:cNvPicPr>
          <p:nvPr>
            <p:ph idx="1"/>
          </p:nvPr>
        </p:nvPicPr>
        <p:blipFill>
          <a:blip r:embed="rId2"/>
          <a:stretch>
            <a:fillRect/>
          </a:stretch>
        </p:blipFill>
        <p:spPr>
          <a:xfrm>
            <a:off x="205274" y="0"/>
            <a:ext cx="10039738" cy="6858000"/>
          </a:xfrm>
        </p:spPr>
      </p:pic>
    </p:spTree>
    <p:extLst>
      <p:ext uri="{BB962C8B-B14F-4D97-AF65-F5344CB8AC3E}">
        <p14:creationId xmlns:p14="http://schemas.microsoft.com/office/powerpoint/2010/main" val="128078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AB00-EED7-FD48-4505-8FAEBD5040A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C563A4C-A1DB-C347-2955-6273E5C771E6}"/>
              </a:ext>
            </a:extLst>
          </p:cNvPr>
          <p:cNvPicPr>
            <a:picLocks noGrp="1" noChangeAspect="1"/>
          </p:cNvPicPr>
          <p:nvPr>
            <p:ph idx="1"/>
          </p:nvPr>
        </p:nvPicPr>
        <p:blipFill>
          <a:blip r:embed="rId2"/>
          <a:stretch>
            <a:fillRect/>
          </a:stretch>
        </p:blipFill>
        <p:spPr>
          <a:xfrm>
            <a:off x="457200" y="0"/>
            <a:ext cx="10356978" cy="6951306"/>
          </a:xfrm>
        </p:spPr>
      </p:pic>
    </p:spTree>
    <p:extLst>
      <p:ext uri="{BB962C8B-B14F-4D97-AF65-F5344CB8AC3E}">
        <p14:creationId xmlns:p14="http://schemas.microsoft.com/office/powerpoint/2010/main" val="386811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2FFB-98A7-6D24-8937-61E5131B7EF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0300ED3-35CC-434A-8600-78D058093A30}"/>
              </a:ext>
            </a:extLst>
          </p:cNvPr>
          <p:cNvPicPr>
            <a:picLocks noGrp="1" noChangeAspect="1"/>
          </p:cNvPicPr>
          <p:nvPr>
            <p:ph idx="1"/>
          </p:nvPr>
        </p:nvPicPr>
        <p:blipFill>
          <a:blip r:embed="rId2"/>
          <a:stretch>
            <a:fillRect/>
          </a:stretch>
        </p:blipFill>
        <p:spPr>
          <a:xfrm>
            <a:off x="177281" y="83976"/>
            <a:ext cx="11933853" cy="6774024"/>
          </a:xfrm>
          <a:prstGeom prst="rect">
            <a:avLst/>
          </a:prstGeom>
        </p:spPr>
      </p:pic>
    </p:spTree>
    <p:extLst>
      <p:ext uri="{BB962C8B-B14F-4D97-AF65-F5344CB8AC3E}">
        <p14:creationId xmlns:p14="http://schemas.microsoft.com/office/powerpoint/2010/main" val="155918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60F88-95C1-2C11-973A-1CCF3FE8191D}"/>
              </a:ext>
            </a:extLst>
          </p:cNvPr>
          <p:cNvSpPr>
            <a:spLocks noGrp="1"/>
          </p:cNvSpPr>
          <p:nvPr>
            <p:ph type="title"/>
          </p:nvPr>
        </p:nvSpPr>
        <p:spPr/>
        <p:txBody>
          <a:bodyPr>
            <a:normAutofit fontScale="90000"/>
          </a:bodyPr>
          <a:lstStyle/>
          <a:p>
            <a:r>
              <a:rPr lang="en-IN" dirty="0"/>
              <a:t>N HARI KRISHNA, has done the following work:</a:t>
            </a:r>
            <a:br>
              <a:rPr lang="en-IN" dirty="0"/>
            </a:br>
            <a:endParaRPr lang="en-IN" dirty="0"/>
          </a:p>
        </p:txBody>
      </p:sp>
      <p:sp>
        <p:nvSpPr>
          <p:cNvPr id="3" name="Content Placeholder 2">
            <a:extLst>
              <a:ext uri="{FF2B5EF4-FFF2-40B4-BE49-F238E27FC236}">
                <a16:creationId xmlns:a16="http://schemas.microsoft.com/office/drawing/2014/main" id="{AEB056D1-E0A0-6129-BAC1-00578541BDC0}"/>
              </a:ext>
            </a:extLst>
          </p:cNvPr>
          <p:cNvSpPr>
            <a:spLocks noGrp="1"/>
          </p:cNvSpPr>
          <p:nvPr>
            <p:ph idx="1"/>
          </p:nvPr>
        </p:nvSpPr>
        <p:spPr/>
        <p:txBody>
          <a:bodyPr/>
          <a:lstStyle/>
          <a:p>
            <a:r>
              <a:rPr lang="en-IN" dirty="0"/>
              <a:t>1.power point presentation</a:t>
            </a:r>
          </a:p>
          <a:p>
            <a:r>
              <a:rPr lang="en-IN" dirty="0"/>
              <a:t>2.Social media marketing and insights</a:t>
            </a:r>
          </a:p>
          <a:p>
            <a:r>
              <a:rPr lang="en-IN" dirty="0"/>
              <a:t>3.Content ideas and marketing strategies</a:t>
            </a:r>
          </a:p>
          <a:p>
            <a:pPr marL="0" indent="0">
              <a:buNone/>
            </a:pPr>
            <a:r>
              <a:rPr lang="en-IN" dirty="0"/>
              <a:t> </a:t>
            </a:r>
          </a:p>
        </p:txBody>
      </p:sp>
    </p:spTree>
    <p:extLst>
      <p:ext uri="{BB962C8B-B14F-4D97-AF65-F5344CB8AC3E}">
        <p14:creationId xmlns:p14="http://schemas.microsoft.com/office/powerpoint/2010/main" val="3533312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3A9F-1A36-B5F3-8B1C-A55485B2B8D9}"/>
              </a:ext>
            </a:extLst>
          </p:cNvPr>
          <p:cNvSpPr>
            <a:spLocks noGrp="1"/>
          </p:cNvSpPr>
          <p:nvPr>
            <p:ph type="title"/>
          </p:nvPr>
        </p:nvSpPr>
        <p:spPr/>
        <p:txBody>
          <a:bodyPr/>
          <a:lstStyle/>
          <a:p>
            <a:r>
              <a:rPr lang="en-IN" dirty="0"/>
              <a:t>CONTENT IDEAS</a:t>
            </a:r>
          </a:p>
        </p:txBody>
      </p:sp>
      <p:sp>
        <p:nvSpPr>
          <p:cNvPr id="3" name="Content Placeholder 2">
            <a:extLst>
              <a:ext uri="{FF2B5EF4-FFF2-40B4-BE49-F238E27FC236}">
                <a16:creationId xmlns:a16="http://schemas.microsoft.com/office/drawing/2014/main" id="{6A9B127B-E591-FDB2-28D3-81789CCE919D}"/>
              </a:ext>
            </a:extLst>
          </p:cNvPr>
          <p:cNvSpPr>
            <a:spLocks noGrp="1"/>
          </p:cNvSpPr>
          <p:nvPr>
            <p:ph idx="1"/>
          </p:nvPr>
        </p:nvSpPr>
        <p:spPr/>
        <p:txBody>
          <a:bodyPr/>
          <a:lstStyle/>
          <a:p>
            <a:r>
              <a:rPr lang="en-IN" dirty="0"/>
              <a:t>WE (I AND MY TEAM) discussed the content and content ideas. My team came up with great many ideas about content creation. I welcomed all </a:t>
            </a:r>
            <a:r>
              <a:rPr lang="en-IN" dirty="0" err="1"/>
              <a:t>teir</a:t>
            </a:r>
            <a:r>
              <a:rPr lang="en-IN" dirty="0"/>
              <a:t> ideas but we could go with only few one’s. we chose the one’s that were best suited to our abilities.</a:t>
            </a:r>
          </a:p>
          <a:p>
            <a:r>
              <a:rPr lang="en-IN" dirty="0"/>
              <a:t>For content creation, team member </a:t>
            </a:r>
            <a:r>
              <a:rPr lang="en-IN" dirty="0" err="1"/>
              <a:t>saradhi</a:t>
            </a:r>
            <a:r>
              <a:rPr lang="en-IN" dirty="0"/>
              <a:t> created, edited and posted contents on various social media platforms such as INSTAGRAM,FACEBOOK,EMAIL etc</a:t>
            </a:r>
          </a:p>
          <a:p>
            <a:r>
              <a:rPr lang="en-IN" dirty="0" err="1"/>
              <a:t>Saradhi</a:t>
            </a:r>
            <a:r>
              <a:rPr lang="en-IN" dirty="0"/>
              <a:t> has created advertising posters, trending reels very creatively.</a:t>
            </a:r>
          </a:p>
          <a:p>
            <a:r>
              <a:rPr lang="en-IN" dirty="0"/>
              <a:t>Few samples of our content has been provided in the ppt.</a:t>
            </a:r>
          </a:p>
          <a:p>
            <a:endParaRPr lang="en-IN" dirty="0"/>
          </a:p>
        </p:txBody>
      </p:sp>
    </p:spTree>
    <p:extLst>
      <p:ext uri="{BB962C8B-B14F-4D97-AF65-F5344CB8AC3E}">
        <p14:creationId xmlns:p14="http://schemas.microsoft.com/office/powerpoint/2010/main" val="371880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F01B-D6F3-3EE3-A528-FBF210B8AF98}"/>
              </a:ext>
            </a:extLst>
          </p:cNvPr>
          <p:cNvSpPr>
            <a:spLocks noGrp="1"/>
          </p:cNvSpPr>
          <p:nvPr>
            <p:ph type="title"/>
          </p:nvPr>
        </p:nvSpPr>
        <p:spPr/>
        <p:txBody>
          <a:bodyPr/>
          <a:lstStyle/>
          <a:p>
            <a:r>
              <a:rPr lang="en-IN" dirty="0"/>
              <a:t>Content creation and curation</a:t>
            </a:r>
          </a:p>
        </p:txBody>
      </p:sp>
      <p:pic>
        <p:nvPicPr>
          <p:cNvPr id="5" name="Content Placeholder 4">
            <a:extLst>
              <a:ext uri="{FF2B5EF4-FFF2-40B4-BE49-F238E27FC236}">
                <a16:creationId xmlns:a16="http://schemas.microsoft.com/office/drawing/2014/main" id="{4BE71BF7-8655-440F-CAA6-80E2E11E43DC}"/>
              </a:ext>
            </a:extLst>
          </p:cNvPr>
          <p:cNvPicPr>
            <a:picLocks noGrp="1" noChangeAspect="1"/>
          </p:cNvPicPr>
          <p:nvPr>
            <p:ph idx="1"/>
          </p:nvPr>
        </p:nvPicPr>
        <p:blipFill>
          <a:blip r:embed="rId2"/>
          <a:stretch>
            <a:fillRect/>
          </a:stretch>
        </p:blipFill>
        <p:spPr>
          <a:xfrm>
            <a:off x="677334" y="1296956"/>
            <a:ext cx="8224070" cy="5262464"/>
          </a:xfrm>
        </p:spPr>
      </p:pic>
    </p:spTree>
    <p:extLst>
      <p:ext uri="{BB962C8B-B14F-4D97-AF65-F5344CB8AC3E}">
        <p14:creationId xmlns:p14="http://schemas.microsoft.com/office/powerpoint/2010/main" val="3499450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4FF5-595E-96C0-9F55-33B6198BAD06}"/>
              </a:ext>
            </a:extLst>
          </p:cNvPr>
          <p:cNvSpPr>
            <a:spLocks noGrp="1"/>
          </p:cNvSpPr>
          <p:nvPr>
            <p:ph type="title"/>
          </p:nvPr>
        </p:nvSpPr>
        <p:spPr/>
        <p:txBody>
          <a:bodyPr/>
          <a:lstStyle/>
          <a:p>
            <a:r>
              <a:rPr lang="en-IN" dirty="0"/>
              <a:t>Content sample</a:t>
            </a:r>
          </a:p>
        </p:txBody>
      </p:sp>
      <p:pic>
        <p:nvPicPr>
          <p:cNvPr id="5" name="Content Placeholder 4">
            <a:extLst>
              <a:ext uri="{FF2B5EF4-FFF2-40B4-BE49-F238E27FC236}">
                <a16:creationId xmlns:a16="http://schemas.microsoft.com/office/drawing/2014/main" id="{99BEFB9C-4D6C-7253-104D-B67845B3D131}"/>
              </a:ext>
            </a:extLst>
          </p:cNvPr>
          <p:cNvPicPr>
            <a:picLocks noGrp="1" noChangeAspect="1"/>
          </p:cNvPicPr>
          <p:nvPr>
            <p:ph idx="1"/>
          </p:nvPr>
        </p:nvPicPr>
        <p:blipFill>
          <a:blip r:embed="rId2"/>
          <a:stretch>
            <a:fillRect/>
          </a:stretch>
        </p:blipFill>
        <p:spPr>
          <a:xfrm>
            <a:off x="317517" y="1209351"/>
            <a:ext cx="4819650" cy="3429000"/>
          </a:xfrm>
        </p:spPr>
      </p:pic>
      <p:pic>
        <p:nvPicPr>
          <p:cNvPr id="7" name="Picture 6">
            <a:extLst>
              <a:ext uri="{FF2B5EF4-FFF2-40B4-BE49-F238E27FC236}">
                <a16:creationId xmlns:a16="http://schemas.microsoft.com/office/drawing/2014/main" id="{1397436B-0C01-2CA5-268C-48E66F474E00}"/>
              </a:ext>
            </a:extLst>
          </p:cNvPr>
          <p:cNvPicPr>
            <a:picLocks noChangeAspect="1"/>
          </p:cNvPicPr>
          <p:nvPr/>
        </p:nvPicPr>
        <p:blipFill>
          <a:blip r:embed="rId3"/>
          <a:stretch>
            <a:fillRect/>
          </a:stretch>
        </p:blipFill>
        <p:spPr>
          <a:xfrm>
            <a:off x="5349745" y="1270000"/>
            <a:ext cx="4552950" cy="3409950"/>
          </a:xfrm>
          <a:prstGeom prst="rect">
            <a:avLst/>
          </a:prstGeom>
        </p:spPr>
      </p:pic>
    </p:spTree>
    <p:extLst>
      <p:ext uri="{BB962C8B-B14F-4D97-AF65-F5344CB8AC3E}">
        <p14:creationId xmlns:p14="http://schemas.microsoft.com/office/powerpoint/2010/main" val="3828402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4855-B2BD-C628-718D-F80D3E057319}"/>
              </a:ext>
            </a:extLst>
          </p:cNvPr>
          <p:cNvSpPr>
            <a:spLocks noGrp="1"/>
          </p:cNvSpPr>
          <p:nvPr>
            <p:ph type="title"/>
          </p:nvPr>
        </p:nvSpPr>
        <p:spPr/>
        <p:txBody>
          <a:bodyPr/>
          <a:lstStyle/>
          <a:p>
            <a:r>
              <a:rPr lang="en-IN" dirty="0"/>
              <a:t>Content idea</a:t>
            </a:r>
          </a:p>
        </p:txBody>
      </p:sp>
      <p:sp>
        <p:nvSpPr>
          <p:cNvPr id="3" name="Content Placeholder 2">
            <a:extLst>
              <a:ext uri="{FF2B5EF4-FFF2-40B4-BE49-F238E27FC236}">
                <a16:creationId xmlns:a16="http://schemas.microsoft.com/office/drawing/2014/main" id="{8AA2E6D5-A62A-D643-7948-830E6DA92BB2}"/>
              </a:ext>
            </a:extLst>
          </p:cNvPr>
          <p:cNvSpPr>
            <a:spLocks noGrp="1"/>
          </p:cNvSpPr>
          <p:nvPr>
            <p:ph idx="1"/>
          </p:nvPr>
        </p:nvSpPr>
        <p:spPr/>
        <p:txBody>
          <a:bodyPr/>
          <a:lstStyle/>
          <a:p>
            <a:r>
              <a:rPr lang="en-IN" dirty="0"/>
              <a:t>Above two pictures are the before and after reactions of two different people the lady is frustrated after using the poor quality earphones and in the second picture a man is shown to be enjoying his music in public and he is in pure bliss and the reason behind his joy is the quality of audio provided by </a:t>
            </a:r>
            <a:r>
              <a:rPr lang="en-IN" dirty="0" err="1"/>
              <a:t>bOAt</a:t>
            </a:r>
            <a:r>
              <a:rPr lang="en-IN" dirty="0"/>
              <a:t> </a:t>
            </a:r>
            <a:r>
              <a:rPr lang="en-IN" dirty="0" err="1"/>
              <a:t>earphones.The</a:t>
            </a:r>
            <a:r>
              <a:rPr lang="en-IN" dirty="0"/>
              <a:t> whole video has been uploaded in the </a:t>
            </a:r>
            <a:r>
              <a:rPr lang="en-IN" dirty="0" err="1"/>
              <a:t>github</a:t>
            </a:r>
            <a:r>
              <a:rPr lang="en-IN" dirty="0"/>
              <a:t> account .</a:t>
            </a:r>
          </a:p>
          <a:p>
            <a:r>
              <a:rPr lang="en-IN" dirty="0" err="1"/>
              <a:t>Saradhi</a:t>
            </a:r>
            <a:r>
              <a:rPr lang="en-IN" dirty="0"/>
              <a:t> has taken creative liberty while editing the video to establish boats superiority among other brands.</a:t>
            </a:r>
          </a:p>
          <a:p>
            <a:r>
              <a:rPr lang="en-IN" dirty="0"/>
              <a:t>Since the young generations connects and relates to reels and memes on social media so </a:t>
            </a:r>
            <a:r>
              <a:rPr lang="en-IN" dirty="0" err="1"/>
              <a:t>much,we</a:t>
            </a:r>
            <a:r>
              <a:rPr lang="en-IN" dirty="0"/>
              <a:t> have added the essence of both reel and meme.  </a:t>
            </a:r>
          </a:p>
        </p:txBody>
      </p:sp>
    </p:spTree>
    <p:extLst>
      <p:ext uri="{BB962C8B-B14F-4D97-AF65-F5344CB8AC3E}">
        <p14:creationId xmlns:p14="http://schemas.microsoft.com/office/powerpoint/2010/main" val="4111491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B18F-91E0-E2C7-6BBF-0B842DC6C6C2}"/>
              </a:ext>
            </a:extLst>
          </p:cNvPr>
          <p:cNvSpPr>
            <a:spLocks noGrp="1"/>
          </p:cNvSpPr>
          <p:nvPr>
            <p:ph type="title"/>
          </p:nvPr>
        </p:nvSpPr>
        <p:spPr>
          <a:xfrm>
            <a:off x="677334" y="609599"/>
            <a:ext cx="8596668" cy="1508449"/>
          </a:xfrm>
        </p:spPr>
        <p:txBody>
          <a:bodyPr>
            <a:normAutofit fontScale="90000"/>
          </a:bodyPr>
          <a:lstStyle/>
          <a:p>
            <a:r>
              <a:rPr lang="en-IN" dirty="0"/>
              <a:t>We have uploaded interactive stories on social medias to collects audiences response on BOAT .</a:t>
            </a:r>
          </a:p>
        </p:txBody>
      </p:sp>
      <p:pic>
        <p:nvPicPr>
          <p:cNvPr id="5" name="Content Placeholder 4">
            <a:extLst>
              <a:ext uri="{FF2B5EF4-FFF2-40B4-BE49-F238E27FC236}">
                <a16:creationId xmlns:a16="http://schemas.microsoft.com/office/drawing/2014/main" id="{DE848DAD-E8E5-53C7-97ED-E4E4A535EE68}"/>
              </a:ext>
            </a:extLst>
          </p:cNvPr>
          <p:cNvPicPr>
            <a:picLocks noGrp="1" noChangeAspect="1"/>
          </p:cNvPicPr>
          <p:nvPr>
            <p:ph idx="1"/>
          </p:nvPr>
        </p:nvPicPr>
        <p:blipFill>
          <a:blip r:embed="rId2"/>
          <a:stretch>
            <a:fillRect/>
          </a:stretch>
        </p:blipFill>
        <p:spPr>
          <a:xfrm>
            <a:off x="677334" y="2188579"/>
            <a:ext cx="3484119" cy="4585445"/>
          </a:xfrm>
        </p:spPr>
      </p:pic>
      <p:pic>
        <p:nvPicPr>
          <p:cNvPr id="7" name="Picture 6">
            <a:extLst>
              <a:ext uri="{FF2B5EF4-FFF2-40B4-BE49-F238E27FC236}">
                <a16:creationId xmlns:a16="http://schemas.microsoft.com/office/drawing/2014/main" id="{B7014585-CDCE-8A33-0D1F-35AD3033E3EA}"/>
              </a:ext>
            </a:extLst>
          </p:cNvPr>
          <p:cNvPicPr>
            <a:picLocks noChangeAspect="1"/>
          </p:cNvPicPr>
          <p:nvPr/>
        </p:nvPicPr>
        <p:blipFill>
          <a:blip r:embed="rId3"/>
          <a:stretch>
            <a:fillRect/>
          </a:stretch>
        </p:blipFill>
        <p:spPr>
          <a:xfrm>
            <a:off x="4566397" y="2188579"/>
            <a:ext cx="3709858" cy="4585445"/>
          </a:xfrm>
          <a:prstGeom prst="rect">
            <a:avLst/>
          </a:prstGeom>
        </p:spPr>
      </p:pic>
    </p:spTree>
    <p:extLst>
      <p:ext uri="{BB962C8B-B14F-4D97-AF65-F5344CB8AC3E}">
        <p14:creationId xmlns:p14="http://schemas.microsoft.com/office/powerpoint/2010/main" val="330241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4CE2-938A-45B0-AD3E-56A389775D1B}"/>
              </a:ext>
            </a:extLst>
          </p:cNvPr>
          <p:cNvSpPr>
            <a:spLocks noGrp="1"/>
          </p:cNvSpPr>
          <p:nvPr>
            <p:ph type="title"/>
          </p:nvPr>
        </p:nvSpPr>
        <p:spPr/>
        <p:txBody>
          <a:bodyPr/>
          <a:lstStyle/>
          <a:p>
            <a:r>
              <a:rPr lang="en-IN" dirty="0"/>
              <a:t>Instagram insights</a:t>
            </a:r>
          </a:p>
        </p:txBody>
      </p:sp>
      <p:pic>
        <p:nvPicPr>
          <p:cNvPr id="5" name="Content Placeholder 4">
            <a:extLst>
              <a:ext uri="{FF2B5EF4-FFF2-40B4-BE49-F238E27FC236}">
                <a16:creationId xmlns:a16="http://schemas.microsoft.com/office/drawing/2014/main" id="{7581C07D-EE55-0E23-8A7B-5289EBD33F02}"/>
              </a:ext>
            </a:extLst>
          </p:cNvPr>
          <p:cNvPicPr>
            <a:picLocks noGrp="1" noChangeAspect="1"/>
          </p:cNvPicPr>
          <p:nvPr>
            <p:ph idx="1"/>
          </p:nvPr>
        </p:nvPicPr>
        <p:blipFill>
          <a:blip r:embed="rId2"/>
          <a:stretch>
            <a:fillRect/>
          </a:stretch>
        </p:blipFill>
        <p:spPr>
          <a:xfrm>
            <a:off x="677333" y="1270000"/>
            <a:ext cx="9054495" cy="5466702"/>
          </a:xfrm>
        </p:spPr>
      </p:pic>
    </p:spTree>
    <p:extLst>
      <p:ext uri="{BB962C8B-B14F-4D97-AF65-F5344CB8AC3E}">
        <p14:creationId xmlns:p14="http://schemas.microsoft.com/office/powerpoint/2010/main" val="1170937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48A3-2028-5F58-EB34-F26BE5D8A9B7}"/>
              </a:ext>
            </a:extLst>
          </p:cNvPr>
          <p:cNvSpPr>
            <a:spLocks noGrp="1"/>
          </p:cNvSpPr>
          <p:nvPr>
            <p:ph type="title"/>
          </p:nvPr>
        </p:nvSpPr>
        <p:spPr/>
        <p:txBody>
          <a:bodyPr/>
          <a:lstStyle/>
          <a:p>
            <a:r>
              <a:rPr lang="en-IN" dirty="0"/>
              <a:t>Instagram insights</a:t>
            </a:r>
          </a:p>
        </p:txBody>
      </p:sp>
      <p:pic>
        <p:nvPicPr>
          <p:cNvPr id="5" name="Content Placeholder 4">
            <a:extLst>
              <a:ext uri="{FF2B5EF4-FFF2-40B4-BE49-F238E27FC236}">
                <a16:creationId xmlns:a16="http://schemas.microsoft.com/office/drawing/2014/main" id="{75379180-DBE2-48C6-04FD-FD1B72898915}"/>
              </a:ext>
            </a:extLst>
          </p:cNvPr>
          <p:cNvPicPr>
            <a:picLocks noGrp="1" noChangeAspect="1"/>
          </p:cNvPicPr>
          <p:nvPr>
            <p:ph idx="1"/>
          </p:nvPr>
        </p:nvPicPr>
        <p:blipFill>
          <a:blip r:embed="rId2"/>
          <a:stretch>
            <a:fillRect/>
          </a:stretch>
        </p:blipFill>
        <p:spPr>
          <a:xfrm>
            <a:off x="233266" y="1287624"/>
            <a:ext cx="9040736" cy="5150498"/>
          </a:xfrm>
        </p:spPr>
      </p:pic>
    </p:spTree>
    <p:extLst>
      <p:ext uri="{BB962C8B-B14F-4D97-AF65-F5344CB8AC3E}">
        <p14:creationId xmlns:p14="http://schemas.microsoft.com/office/powerpoint/2010/main" val="727247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0A7D-B629-28D5-CDFB-B4C00C0F0279}"/>
              </a:ext>
            </a:extLst>
          </p:cNvPr>
          <p:cNvSpPr>
            <a:spLocks noGrp="1"/>
          </p:cNvSpPr>
          <p:nvPr>
            <p:ph type="title"/>
          </p:nvPr>
        </p:nvSpPr>
        <p:spPr/>
        <p:txBody>
          <a:bodyPr/>
          <a:lstStyle/>
          <a:p>
            <a:r>
              <a:rPr lang="en-IN" dirty="0"/>
              <a:t>Lessons learned:</a:t>
            </a:r>
          </a:p>
        </p:txBody>
      </p:sp>
      <p:sp>
        <p:nvSpPr>
          <p:cNvPr id="3" name="Content Placeholder 2">
            <a:extLst>
              <a:ext uri="{FF2B5EF4-FFF2-40B4-BE49-F238E27FC236}">
                <a16:creationId xmlns:a16="http://schemas.microsoft.com/office/drawing/2014/main" id="{4E2F05E5-91AA-A814-2941-626A0664B0C3}"/>
              </a:ext>
            </a:extLst>
          </p:cNvPr>
          <p:cNvSpPr>
            <a:spLocks noGrp="1"/>
          </p:cNvSpPr>
          <p:nvPr>
            <p:ph idx="1"/>
          </p:nvPr>
        </p:nvSpPr>
        <p:spPr/>
        <p:txBody>
          <a:bodyPr/>
          <a:lstStyle/>
          <a:p>
            <a:r>
              <a:rPr lang="en-IN" dirty="0"/>
              <a:t>1.consistency is key :consistency in content creation helps to establish brand recognition and build a loyal audience. Maintaining a consistence brand voice, visual identity and posting schedules creates a cohesive  brand experience for the audience.</a:t>
            </a:r>
          </a:p>
          <a:p>
            <a:r>
              <a:rPr lang="en-IN" dirty="0"/>
              <a:t>2.Quality over quantity: while it is important to consistently create  content, focusing on quality should precedence over quantity. Well produced and thoughtful content tends to have a more significant impact and can lead to higher engagement and brand loyalty.</a:t>
            </a:r>
          </a:p>
        </p:txBody>
      </p:sp>
    </p:spTree>
    <p:extLst>
      <p:ext uri="{BB962C8B-B14F-4D97-AF65-F5344CB8AC3E}">
        <p14:creationId xmlns:p14="http://schemas.microsoft.com/office/powerpoint/2010/main" val="3540365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F1C9-8191-AB1D-DC34-E539F4E9074A}"/>
              </a:ext>
            </a:extLst>
          </p:cNvPr>
          <p:cNvSpPr>
            <a:spLocks noGrp="1"/>
          </p:cNvSpPr>
          <p:nvPr>
            <p:ph type="title"/>
          </p:nvPr>
        </p:nvSpPr>
        <p:spPr/>
        <p:txBody>
          <a:bodyPr/>
          <a:lstStyle/>
          <a:p>
            <a:r>
              <a:rPr lang="en-IN" dirty="0"/>
              <a:t>Thank You</a:t>
            </a:r>
          </a:p>
        </p:txBody>
      </p:sp>
      <p:pic>
        <p:nvPicPr>
          <p:cNvPr id="5" name="Content Placeholder 4">
            <a:extLst>
              <a:ext uri="{FF2B5EF4-FFF2-40B4-BE49-F238E27FC236}">
                <a16:creationId xmlns:a16="http://schemas.microsoft.com/office/drawing/2014/main" id="{2E746AD3-3876-52CE-49E9-69A60E4C67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80" y="317242"/>
            <a:ext cx="8975421" cy="5724784"/>
          </a:xfrm>
        </p:spPr>
      </p:pic>
    </p:spTree>
    <p:extLst>
      <p:ext uri="{BB962C8B-B14F-4D97-AF65-F5344CB8AC3E}">
        <p14:creationId xmlns:p14="http://schemas.microsoft.com/office/powerpoint/2010/main" val="126418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671D-0CD9-BD57-E6E3-92FA37CF4A6C}"/>
              </a:ext>
            </a:extLst>
          </p:cNvPr>
          <p:cNvSpPr>
            <a:spLocks noGrp="1"/>
          </p:cNvSpPr>
          <p:nvPr>
            <p:ph type="title"/>
          </p:nvPr>
        </p:nvSpPr>
        <p:spPr/>
        <p:txBody>
          <a:bodyPr/>
          <a:lstStyle/>
          <a:p>
            <a:r>
              <a:rPr lang="en-IN" dirty="0"/>
              <a:t>ABDUL KARIM has done the following work:</a:t>
            </a:r>
          </a:p>
        </p:txBody>
      </p:sp>
      <p:sp>
        <p:nvSpPr>
          <p:cNvPr id="3" name="Content Placeholder 2">
            <a:extLst>
              <a:ext uri="{FF2B5EF4-FFF2-40B4-BE49-F238E27FC236}">
                <a16:creationId xmlns:a16="http://schemas.microsoft.com/office/drawing/2014/main" id="{9AE63568-877B-7C79-BD5C-3F332117CA0E}"/>
              </a:ext>
            </a:extLst>
          </p:cNvPr>
          <p:cNvSpPr>
            <a:spLocks noGrp="1"/>
          </p:cNvSpPr>
          <p:nvPr>
            <p:ph idx="1"/>
          </p:nvPr>
        </p:nvSpPr>
        <p:spPr/>
        <p:txBody>
          <a:bodyPr/>
          <a:lstStyle/>
          <a:p>
            <a:r>
              <a:rPr lang="en-IN" dirty="0"/>
              <a:t>1.Power point presentation</a:t>
            </a:r>
          </a:p>
          <a:p>
            <a:r>
              <a:rPr lang="en-IN" dirty="0"/>
              <a:t>2.Content ideas and marketing strategies</a:t>
            </a:r>
          </a:p>
          <a:p>
            <a:r>
              <a:rPr lang="en-IN" dirty="0"/>
              <a:t>3.Brand study</a:t>
            </a:r>
          </a:p>
        </p:txBody>
      </p:sp>
    </p:spTree>
    <p:extLst>
      <p:ext uri="{BB962C8B-B14F-4D97-AF65-F5344CB8AC3E}">
        <p14:creationId xmlns:p14="http://schemas.microsoft.com/office/powerpoint/2010/main" val="17583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8847-F010-90F0-E20F-B240C28B7CAA}"/>
              </a:ext>
            </a:extLst>
          </p:cNvPr>
          <p:cNvSpPr>
            <a:spLocks noGrp="1"/>
          </p:cNvSpPr>
          <p:nvPr>
            <p:ph type="title"/>
          </p:nvPr>
        </p:nvSpPr>
        <p:spPr/>
        <p:txBody>
          <a:bodyPr>
            <a:normAutofit fontScale="90000"/>
          </a:bodyPr>
          <a:lstStyle/>
          <a:p>
            <a:r>
              <a:rPr lang="en-IN" dirty="0"/>
              <a:t>KANCHU PARDHA SARADHI has done the following work:</a:t>
            </a:r>
            <a:br>
              <a:rPr lang="en-IN" dirty="0"/>
            </a:br>
            <a:endParaRPr lang="en-IN" dirty="0"/>
          </a:p>
        </p:txBody>
      </p:sp>
      <p:sp>
        <p:nvSpPr>
          <p:cNvPr id="3" name="Content Placeholder 2">
            <a:extLst>
              <a:ext uri="{FF2B5EF4-FFF2-40B4-BE49-F238E27FC236}">
                <a16:creationId xmlns:a16="http://schemas.microsoft.com/office/drawing/2014/main" id="{052F4101-A507-FFCF-E981-AE10965A085F}"/>
              </a:ext>
            </a:extLst>
          </p:cNvPr>
          <p:cNvSpPr>
            <a:spLocks noGrp="1"/>
          </p:cNvSpPr>
          <p:nvPr>
            <p:ph idx="1"/>
          </p:nvPr>
        </p:nvSpPr>
        <p:spPr/>
        <p:txBody>
          <a:bodyPr/>
          <a:lstStyle/>
          <a:p>
            <a:r>
              <a:rPr lang="en-IN" dirty="0"/>
              <a:t>1.Post creation</a:t>
            </a:r>
          </a:p>
          <a:p>
            <a:r>
              <a:rPr lang="en-IN" dirty="0"/>
              <a:t>2.Designing and editing video</a:t>
            </a:r>
          </a:p>
          <a:p>
            <a:r>
              <a:rPr lang="en-IN" dirty="0"/>
              <a:t>3.Social media Ad campaign</a:t>
            </a:r>
          </a:p>
          <a:p>
            <a:endParaRPr lang="en-IN" dirty="0"/>
          </a:p>
        </p:txBody>
      </p:sp>
    </p:spTree>
    <p:extLst>
      <p:ext uri="{BB962C8B-B14F-4D97-AF65-F5344CB8AC3E}">
        <p14:creationId xmlns:p14="http://schemas.microsoft.com/office/powerpoint/2010/main" val="4821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FC49-21FA-A3FC-F3DC-41E4D7060587}"/>
              </a:ext>
            </a:extLst>
          </p:cNvPr>
          <p:cNvSpPr>
            <a:spLocks noGrp="1"/>
          </p:cNvSpPr>
          <p:nvPr>
            <p:ph type="title"/>
          </p:nvPr>
        </p:nvSpPr>
        <p:spPr/>
        <p:txBody>
          <a:bodyPr/>
          <a:lstStyle/>
          <a:p>
            <a:r>
              <a:rPr lang="en-IN" dirty="0"/>
              <a:t>VUDA SAI TARUN</a:t>
            </a:r>
          </a:p>
        </p:txBody>
      </p:sp>
      <p:sp>
        <p:nvSpPr>
          <p:cNvPr id="3" name="Content Placeholder 2">
            <a:extLst>
              <a:ext uri="{FF2B5EF4-FFF2-40B4-BE49-F238E27FC236}">
                <a16:creationId xmlns:a16="http://schemas.microsoft.com/office/drawing/2014/main" id="{FFB839A6-43A2-785D-0B37-708F428DAE72}"/>
              </a:ext>
            </a:extLst>
          </p:cNvPr>
          <p:cNvSpPr>
            <a:spLocks noGrp="1"/>
          </p:cNvSpPr>
          <p:nvPr>
            <p:ph idx="1"/>
          </p:nvPr>
        </p:nvSpPr>
        <p:spPr/>
        <p:txBody>
          <a:bodyPr/>
          <a:lstStyle/>
          <a:p>
            <a:r>
              <a:rPr lang="en-IN" dirty="0"/>
              <a:t>1.SEO AUDIT ( SEARCH ENGINE OPTIMIZTION)</a:t>
            </a:r>
          </a:p>
          <a:p>
            <a:r>
              <a:rPr lang="en-IN" dirty="0"/>
              <a:t>2.KEYWORD RESEARCH</a:t>
            </a:r>
          </a:p>
          <a:p>
            <a:r>
              <a:rPr lang="en-IN" dirty="0"/>
              <a:t>3.ON PAGE OPTIMIZATION</a:t>
            </a:r>
          </a:p>
        </p:txBody>
      </p:sp>
    </p:spTree>
    <p:extLst>
      <p:ext uri="{BB962C8B-B14F-4D97-AF65-F5344CB8AC3E}">
        <p14:creationId xmlns:p14="http://schemas.microsoft.com/office/powerpoint/2010/main" val="377978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D58F-26A6-95B3-9B12-CA41BD3C35F4}"/>
              </a:ext>
            </a:extLst>
          </p:cNvPr>
          <p:cNvSpPr>
            <a:spLocks noGrp="1"/>
          </p:cNvSpPr>
          <p:nvPr>
            <p:ph type="title"/>
          </p:nvPr>
        </p:nvSpPr>
        <p:spPr/>
        <p:txBody>
          <a:bodyPr>
            <a:normAutofit fontScale="90000"/>
          </a:bodyPr>
          <a:lstStyle/>
          <a:p>
            <a:r>
              <a:rPr lang="en-IN" dirty="0"/>
              <a:t>K BALA MURALI KRISHNA has done the following work:</a:t>
            </a:r>
            <a:br>
              <a:rPr lang="en-IN" dirty="0"/>
            </a:br>
            <a:br>
              <a:rPr lang="en-IN" dirty="0"/>
            </a:br>
            <a:endParaRPr lang="en-IN" dirty="0"/>
          </a:p>
        </p:txBody>
      </p:sp>
      <p:sp>
        <p:nvSpPr>
          <p:cNvPr id="3" name="Content Placeholder 2">
            <a:extLst>
              <a:ext uri="{FF2B5EF4-FFF2-40B4-BE49-F238E27FC236}">
                <a16:creationId xmlns:a16="http://schemas.microsoft.com/office/drawing/2014/main" id="{F017D649-A078-39B7-2207-1D40BB83F603}"/>
              </a:ext>
            </a:extLst>
          </p:cNvPr>
          <p:cNvSpPr>
            <a:spLocks noGrp="1"/>
          </p:cNvSpPr>
          <p:nvPr>
            <p:ph idx="1"/>
          </p:nvPr>
        </p:nvSpPr>
        <p:spPr/>
        <p:txBody>
          <a:bodyPr/>
          <a:lstStyle/>
          <a:p>
            <a:r>
              <a:rPr lang="en-IN" dirty="0"/>
              <a:t>1.Content idea generation</a:t>
            </a:r>
          </a:p>
          <a:p>
            <a:r>
              <a:rPr lang="en-IN" dirty="0"/>
              <a:t>2.Brand identity research</a:t>
            </a:r>
          </a:p>
          <a:p>
            <a:r>
              <a:rPr lang="en-IN" dirty="0"/>
              <a:t>3.E mail Add campaigns</a:t>
            </a:r>
          </a:p>
        </p:txBody>
      </p:sp>
    </p:spTree>
    <p:extLst>
      <p:ext uri="{BB962C8B-B14F-4D97-AF65-F5344CB8AC3E}">
        <p14:creationId xmlns:p14="http://schemas.microsoft.com/office/powerpoint/2010/main" val="159541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9761-2032-A3AB-9A85-E406080FE0E7}"/>
              </a:ext>
            </a:extLst>
          </p:cNvPr>
          <p:cNvSpPr>
            <a:spLocks noGrp="1"/>
          </p:cNvSpPr>
          <p:nvPr>
            <p:ph type="title"/>
          </p:nvPr>
        </p:nvSpPr>
        <p:spPr/>
        <p:txBody>
          <a:bodyPr/>
          <a:lstStyle/>
          <a:p>
            <a:r>
              <a:rPr lang="en-IN" dirty="0"/>
              <a:t>ABOUT THE PROJECT</a:t>
            </a:r>
          </a:p>
        </p:txBody>
      </p:sp>
      <p:sp>
        <p:nvSpPr>
          <p:cNvPr id="3" name="Content Placeholder 2">
            <a:extLst>
              <a:ext uri="{FF2B5EF4-FFF2-40B4-BE49-F238E27FC236}">
                <a16:creationId xmlns:a16="http://schemas.microsoft.com/office/drawing/2014/main" id="{E2DC8CCF-E069-2F81-4BAD-18C481413194}"/>
              </a:ext>
            </a:extLst>
          </p:cNvPr>
          <p:cNvSpPr>
            <a:spLocks noGrp="1"/>
          </p:cNvSpPr>
          <p:nvPr>
            <p:ph idx="1"/>
          </p:nvPr>
        </p:nvSpPr>
        <p:spPr/>
        <p:txBody>
          <a:bodyPr/>
          <a:lstStyle/>
          <a:p>
            <a:r>
              <a:rPr lang="en-IN" dirty="0"/>
              <a:t>Company/topic of the project: </a:t>
            </a:r>
            <a:r>
              <a:rPr lang="en-IN" dirty="0" err="1"/>
              <a:t>boAt</a:t>
            </a:r>
            <a:r>
              <a:rPr lang="en-IN" dirty="0"/>
              <a:t> life style</a:t>
            </a:r>
          </a:p>
          <a:p>
            <a:endParaRPr lang="en-IN" dirty="0"/>
          </a:p>
          <a:p>
            <a:r>
              <a:rPr lang="en-IN" dirty="0"/>
              <a:t>Brand Logo:</a:t>
            </a:r>
          </a:p>
          <a:p>
            <a:endParaRPr lang="en-IN" dirty="0"/>
          </a:p>
          <a:p>
            <a:endParaRPr lang="en-IN" dirty="0"/>
          </a:p>
          <a:p>
            <a:r>
              <a:rPr lang="en-IN" dirty="0"/>
              <a:t>Brand colours:  Red Black and white</a:t>
            </a:r>
          </a:p>
          <a:p>
            <a:r>
              <a:rPr lang="en-IN" dirty="0"/>
              <a:t>Brand Tagline: “PLUG INTO NIRVANA”</a:t>
            </a:r>
          </a:p>
          <a:p>
            <a:r>
              <a:rPr lang="en-IN" dirty="0"/>
              <a:t>Founders of the company </a:t>
            </a:r>
            <a:r>
              <a:rPr lang="en-IN" dirty="0" err="1"/>
              <a:t>bOAt</a:t>
            </a:r>
            <a:r>
              <a:rPr lang="en-IN" dirty="0"/>
              <a:t> :  SAMEER MEHTA AND AMAN GUPTA</a:t>
            </a:r>
          </a:p>
          <a:p>
            <a:r>
              <a:rPr lang="en-IN" dirty="0"/>
              <a:t>Brand website: https</a:t>
            </a:r>
            <a:r>
              <a:rPr lang="en-IN" dirty="0">
                <a:sym typeface="Wingdings" panose="05000000000000000000" pitchFamily="2" charset="2"/>
              </a:rPr>
              <a:t>//www.bOAt-lifestyle.com</a:t>
            </a:r>
            <a:endParaRPr lang="en-IN" dirty="0"/>
          </a:p>
        </p:txBody>
      </p:sp>
      <p:pic>
        <p:nvPicPr>
          <p:cNvPr id="4" name="Picture 3">
            <a:extLst>
              <a:ext uri="{FF2B5EF4-FFF2-40B4-BE49-F238E27FC236}">
                <a16:creationId xmlns:a16="http://schemas.microsoft.com/office/drawing/2014/main" id="{06B70FE3-02EB-1B93-04BA-7FBBD59F6298}"/>
              </a:ext>
            </a:extLst>
          </p:cNvPr>
          <p:cNvPicPr>
            <a:picLocks noChangeAspect="1"/>
          </p:cNvPicPr>
          <p:nvPr/>
        </p:nvPicPr>
        <p:blipFill>
          <a:blip r:embed="rId2"/>
          <a:stretch>
            <a:fillRect/>
          </a:stretch>
        </p:blipFill>
        <p:spPr>
          <a:xfrm>
            <a:off x="3073156" y="3107093"/>
            <a:ext cx="2462504" cy="951723"/>
          </a:xfrm>
          <a:prstGeom prst="rect">
            <a:avLst/>
          </a:prstGeom>
        </p:spPr>
      </p:pic>
    </p:spTree>
    <p:extLst>
      <p:ext uri="{BB962C8B-B14F-4D97-AF65-F5344CB8AC3E}">
        <p14:creationId xmlns:p14="http://schemas.microsoft.com/office/powerpoint/2010/main" val="389183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1B5F-F839-4A76-578F-06249D7D4C81}"/>
              </a:ext>
            </a:extLst>
          </p:cNvPr>
          <p:cNvSpPr>
            <a:spLocks noGrp="1"/>
          </p:cNvSpPr>
          <p:nvPr>
            <p:ph type="title"/>
          </p:nvPr>
        </p:nvSpPr>
        <p:spPr/>
        <p:txBody>
          <a:bodyPr/>
          <a:lstStyle/>
          <a:p>
            <a:r>
              <a:rPr lang="en-IN" dirty="0"/>
              <a:t>ABOUT </a:t>
            </a:r>
            <a:r>
              <a:rPr lang="en-IN" dirty="0" err="1"/>
              <a:t>bOAt</a:t>
            </a:r>
            <a:endParaRPr lang="en-IN" dirty="0"/>
          </a:p>
        </p:txBody>
      </p:sp>
      <p:sp>
        <p:nvSpPr>
          <p:cNvPr id="3" name="Content Placeholder 2">
            <a:extLst>
              <a:ext uri="{FF2B5EF4-FFF2-40B4-BE49-F238E27FC236}">
                <a16:creationId xmlns:a16="http://schemas.microsoft.com/office/drawing/2014/main" id="{15193DC1-FDE5-3C89-EF36-715728CCEE53}"/>
              </a:ext>
            </a:extLst>
          </p:cNvPr>
          <p:cNvSpPr>
            <a:spLocks noGrp="1"/>
          </p:cNvSpPr>
          <p:nvPr>
            <p:ph idx="1"/>
          </p:nvPr>
        </p:nvSpPr>
        <p:spPr/>
        <p:txBody>
          <a:bodyPr>
            <a:normAutofit fontScale="92500" lnSpcReduction="10000"/>
          </a:bodyPr>
          <a:lstStyle/>
          <a:p>
            <a:pPr marL="0" indent="0">
              <a:buNone/>
            </a:pPr>
            <a:endParaRPr lang="en-US" dirty="0"/>
          </a:p>
          <a:p>
            <a:r>
              <a:rPr lang="en-US" dirty="0"/>
              <a:t>The </a:t>
            </a:r>
            <a:r>
              <a:rPr lang="en-US" dirty="0" err="1"/>
              <a:t>boAt</a:t>
            </a:r>
            <a:r>
              <a:rPr lang="en-US" dirty="0"/>
              <a:t> is an Indian company that deals with audio tech that mainly focuses on products like wireless speakers, earbuds, smartwatches, headsets, and earphones. All of them are quite accessible in terms of price. the </a:t>
            </a:r>
            <a:r>
              <a:rPr lang="en-US" dirty="0" err="1"/>
              <a:t>boAt</a:t>
            </a:r>
            <a:r>
              <a:rPr lang="en-US" dirty="0"/>
              <a:t> was founded in the year 2016 by Aman Gupta and Sameer Mehta. The main aim of the company is to provide people with fashionable tech and be a part of their daily lifestyles. Currently, Vivek Gambhir is the CEO of the company.</a:t>
            </a:r>
          </a:p>
          <a:p>
            <a:endParaRPr lang="en-US" dirty="0"/>
          </a:p>
          <a:p>
            <a:r>
              <a:rPr lang="en-US" dirty="0" err="1"/>
              <a:t>boAt</a:t>
            </a:r>
            <a:r>
              <a:rPr lang="en-US" dirty="0"/>
              <a:t> started its journey with the capital of just INR 30 lacs, which was invested by the founders themselves. As per the reports of 2020, </a:t>
            </a:r>
            <a:r>
              <a:rPr lang="en-US" dirty="0" err="1"/>
              <a:t>boAt</a:t>
            </a:r>
            <a:r>
              <a:rPr lang="en-US" dirty="0"/>
              <a:t> is said to be selling 14,000 to 15,000 of its products daily and has over 2 million customers and has bale to attract the attention of their customers by developing a wide range of earphones, wireless speakers, </a:t>
            </a:r>
            <a:r>
              <a:rPr lang="en-US" dirty="0" err="1"/>
              <a:t>Airdopes</a:t>
            </a:r>
            <a:r>
              <a:rPr lang="en-US" dirty="0"/>
              <a:t> and headphones. The quality and the price make it more approachable to its target audience.</a:t>
            </a:r>
            <a:endParaRPr lang="en-IN" dirty="0"/>
          </a:p>
        </p:txBody>
      </p:sp>
    </p:spTree>
    <p:extLst>
      <p:ext uri="{BB962C8B-B14F-4D97-AF65-F5344CB8AC3E}">
        <p14:creationId xmlns:p14="http://schemas.microsoft.com/office/powerpoint/2010/main" val="64238623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217</TotalTime>
  <Words>1256</Words>
  <Application>Microsoft Office PowerPoint</Application>
  <PresentationFormat>Widescreen</PresentationFormat>
  <Paragraphs>104</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Trebuchet MS</vt:lpstr>
      <vt:lpstr>Wingdings 3</vt:lpstr>
      <vt:lpstr>Facet</vt:lpstr>
      <vt:lpstr>Comprehensive Digital marketing for BOAT Lifestyle</vt:lpstr>
      <vt:lpstr>Team Members Acknowledgement</vt:lpstr>
      <vt:lpstr>N HARI KRISHNA, has done the following work: </vt:lpstr>
      <vt:lpstr>ABDUL KARIM has done the following work:</vt:lpstr>
      <vt:lpstr>KANCHU PARDHA SARADHI has done the following work: </vt:lpstr>
      <vt:lpstr>VUDA SAI TARUN</vt:lpstr>
      <vt:lpstr>K BALA MURALI KRISHNA has done the following work:  </vt:lpstr>
      <vt:lpstr>ABOUT THE PROJECT</vt:lpstr>
      <vt:lpstr>ABOUT bOAt</vt:lpstr>
      <vt:lpstr>BRAND STUDY</vt:lpstr>
      <vt:lpstr>PowerPoint Presentation</vt:lpstr>
      <vt:lpstr>The use of celebrities in promoting boat products in their ad posters.</vt:lpstr>
      <vt:lpstr>Target Audience</vt:lpstr>
      <vt:lpstr>Competitor Analysis of bOAt</vt:lpstr>
      <vt:lpstr>COMPETITORS OF BOAT</vt:lpstr>
      <vt:lpstr>BUYERS PERSONA</vt:lpstr>
      <vt:lpstr>VARIETY OF PRODUCTS SOLD BY BOAT</vt:lpstr>
      <vt:lpstr> SEO</vt:lpstr>
      <vt:lpstr>PowerPoint Presentation</vt:lpstr>
      <vt:lpstr>PowerPoint Presentation</vt:lpstr>
      <vt:lpstr>PowerPoint Presentation</vt:lpstr>
      <vt:lpstr>PowerPoint Presentation</vt:lpstr>
      <vt:lpstr>PowerPoint Presentation</vt:lpstr>
      <vt:lpstr>PowerPoint Presentation</vt:lpstr>
      <vt:lpstr>KEYWORDS RESEARCH</vt:lpstr>
      <vt:lpstr>PowerPoint Presentation</vt:lpstr>
      <vt:lpstr>PowerPoint Presentation</vt:lpstr>
      <vt:lpstr>PowerPoint Presentation</vt:lpstr>
      <vt:lpstr>PowerPoint Presentation</vt:lpstr>
      <vt:lpstr>CONTENT IDEAS</vt:lpstr>
      <vt:lpstr>Content creation and curation</vt:lpstr>
      <vt:lpstr>Content sample</vt:lpstr>
      <vt:lpstr>Content idea</vt:lpstr>
      <vt:lpstr>We have uploaded interactive stories on social medias to collects audiences response on BOAT .</vt:lpstr>
      <vt:lpstr>Instagram insights</vt:lpstr>
      <vt:lpstr>Instagram insights</vt:lpstr>
      <vt:lpstr>Lessons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for BOAT Lifestyle</dc:title>
  <dc:creator>Smarak Nayak</dc:creator>
  <cp:lastModifiedBy>Smarak Nayak</cp:lastModifiedBy>
  <cp:revision>2</cp:revision>
  <dcterms:created xsi:type="dcterms:W3CDTF">2024-04-26T05:32:59Z</dcterms:created>
  <dcterms:modified xsi:type="dcterms:W3CDTF">2024-04-26T09:10:08Z</dcterms:modified>
</cp:coreProperties>
</file>